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68" r:id="rId4"/>
    <p:sldId id="257" r:id="rId5"/>
    <p:sldId id="270" r:id="rId6"/>
    <p:sldId id="258" r:id="rId7"/>
    <p:sldId id="259" r:id="rId8"/>
    <p:sldId id="260" r:id="rId9"/>
    <p:sldId id="271"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6144" autoAdjust="0"/>
  </p:normalViewPr>
  <p:slideViewPr>
    <p:cSldViewPr snapToGrid="0">
      <p:cViewPr varScale="1">
        <p:scale>
          <a:sx n="74" d="100"/>
          <a:sy n="74" d="100"/>
        </p:scale>
        <p:origin x="84"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hu-HU" smtClean="0"/>
              <a:t>Mintacím szerkesztése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Date Placeholder 2"/>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hu-HU" smtClean="0"/>
              <a:t>Mintacím szerkesztése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hu-HU" smtClean="0"/>
              <a:t>Mintacím szerkesztése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hu-HU" smtClean="0"/>
              <a:t>Mintacím szerkesztése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hu-HU" smtClean="0"/>
              <a:t>Mintacím szerkesztése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u-HU" smtClean="0"/>
              <a:t>Mintaszöveg szerkesztése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hu-HU" smtClean="0"/>
              <a:t>Mintacím szerkesztése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u-HU" smtClean="0"/>
              <a:t>Mintaszöveg szerkesztése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hu-HU" smtClean="0"/>
              <a:t>Mintacím szerkesztése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hu-HU" smtClean="0"/>
              <a:t>Mintacím szerkesztése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hu-HU" smtClean="0"/>
              <a:t>Mintacím szerkesztése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3/7/2025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hyperlink" Target="https://segelyszervezet.hu/anonimtanacsadas/"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soskrizis.hu/kapcsolati-eroszak-2/"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1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290512" y="203199"/>
            <a:ext cx="10326688" cy="1308101"/>
          </a:xfrm>
        </p:spPr>
        <p:txBody>
          <a:bodyPr>
            <a:normAutofit/>
          </a:bodyPr>
          <a:lstStyle/>
          <a:p>
            <a:pPr algn="ctr"/>
            <a:r>
              <a:rPr lang="hu-HU" sz="4000" dirty="0" smtClean="0">
                <a:solidFill>
                  <a:schemeClr val="accent6">
                    <a:lumMod val="75000"/>
                  </a:schemeClr>
                </a:solidFill>
                <a:latin typeface="Century" panose="02040604050505020304" pitchFamily="18" charset="0"/>
              </a:rPr>
              <a:t>Hozzátartozók közötti erőszak</a:t>
            </a:r>
            <a:endParaRPr lang="hu-HU" sz="4000" dirty="0">
              <a:solidFill>
                <a:schemeClr val="accent6">
                  <a:lumMod val="75000"/>
                </a:schemeClr>
              </a:solidFill>
              <a:latin typeface="Century" panose="02040604050505020304" pitchFamily="18" charset="0"/>
            </a:endParaRPr>
          </a:p>
        </p:txBody>
      </p:sp>
      <p:sp>
        <p:nvSpPr>
          <p:cNvPr id="3" name="Alcím 2"/>
          <p:cNvSpPr>
            <a:spLocks noGrp="1"/>
          </p:cNvSpPr>
          <p:nvPr>
            <p:ph type="subTitle" idx="1"/>
          </p:nvPr>
        </p:nvSpPr>
        <p:spPr>
          <a:xfrm>
            <a:off x="142345" y="3725333"/>
            <a:ext cx="6400800" cy="2997200"/>
          </a:xfrm>
        </p:spPr>
        <p:txBody>
          <a:bodyPr>
            <a:noAutofit/>
          </a:bodyPr>
          <a:lstStyle/>
          <a:p>
            <a:pPr algn="ctr"/>
            <a:endParaRPr lang="hu-HU" sz="2400" dirty="0" smtClean="0">
              <a:solidFill>
                <a:schemeClr val="accent6">
                  <a:lumMod val="75000"/>
                </a:schemeClr>
              </a:solidFill>
              <a:latin typeface="Century" panose="02040604050505020304" pitchFamily="18" charset="0"/>
            </a:endParaRPr>
          </a:p>
          <a:p>
            <a:pPr algn="ctr"/>
            <a:r>
              <a:rPr lang="hu-HU" sz="2000" dirty="0">
                <a:solidFill>
                  <a:schemeClr val="accent6">
                    <a:lumMod val="75000"/>
                  </a:schemeClr>
                </a:solidFill>
                <a:latin typeface="Century" panose="02040604050505020304" pitchFamily="18" charset="0"/>
              </a:rPr>
              <a:t>d</a:t>
            </a:r>
            <a:r>
              <a:rPr lang="hu-HU" sz="2000" dirty="0" smtClean="0">
                <a:solidFill>
                  <a:schemeClr val="accent6">
                    <a:lumMod val="75000"/>
                  </a:schemeClr>
                </a:solidFill>
                <a:latin typeface="Century" panose="02040604050505020304" pitchFamily="18" charset="0"/>
              </a:rPr>
              <a:t>r. Szabó Csilla r. </a:t>
            </a:r>
            <a:r>
              <a:rPr lang="hu-HU" sz="2000" dirty="0" err="1" smtClean="0">
                <a:solidFill>
                  <a:schemeClr val="accent6">
                    <a:lumMod val="75000"/>
                  </a:schemeClr>
                </a:solidFill>
                <a:latin typeface="Century" panose="02040604050505020304" pitchFamily="18" charset="0"/>
              </a:rPr>
              <a:t>fhdgy</a:t>
            </a:r>
            <a:endParaRPr lang="hu-HU" sz="2000" dirty="0" smtClean="0">
              <a:solidFill>
                <a:schemeClr val="accent6">
                  <a:lumMod val="75000"/>
                </a:schemeClr>
              </a:solidFill>
              <a:latin typeface="Century" panose="02040604050505020304" pitchFamily="18" charset="0"/>
            </a:endParaRPr>
          </a:p>
          <a:p>
            <a:pPr algn="ctr"/>
            <a:r>
              <a:rPr lang="hu-HU" sz="2000" dirty="0" smtClean="0">
                <a:solidFill>
                  <a:schemeClr val="accent6">
                    <a:lumMod val="75000"/>
                  </a:schemeClr>
                </a:solidFill>
                <a:latin typeface="Century" panose="02040604050505020304" pitchFamily="18" charset="0"/>
              </a:rPr>
              <a:t>CSCSVMRFK Bűnügyi Igazgatóság</a:t>
            </a:r>
            <a:endParaRPr lang="hu-HU" sz="2000" dirty="0">
              <a:solidFill>
                <a:schemeClr val="accent6">
                  <a:lumMod val="75000"/>
                </a:schemeClr>
              </a:solidFill>
              <a:latin typeface="Century" panose="02040604050505020304" pitchFamily="18" charset="0"/>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975" y="1736058"/>
            <a:ext cx="6160558" cy="5121942"/>
          </a:xfrm>
          <a:prstGeom prst="rect">
            <a:avLst/>
          </a:prstGeom>
          <a:effectLst>
            <a:softEdge rad="241300"/>
          </a:effectLst>
        </p:spPr>
      </p:pic>
    </p:spTree>
    <p:extLst>
      <p:ext uri="{BB962C8B-B14F-4D97-AF65-F5344CB8AC3E}">
        <p14:creationId xmlns:p14="http://schemas.microsoft.com/office/powerpoint/2010/main" val="1840134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319866" y="113528"/>
            <a:ext cx="7162799" cy="646331"/>
          </a:xfrm>
          <a:prstGeom prst="rect">
            <a:avLst/>
          </a:prstGeom>
        </p:spPr>
        <p:txBody>
          <a:bodyPr wrap="square">
            <a:spAutoFit/>
          </a:bodyPr>
          <a:lstStyle/>
          <a:p>
            <a:pPr algn="ctr"/>
            <a:r>
              <a:rPr lang="hu-HU" sz="3600" dirty="0" smtClean="0">
                <a:solidFill>
                  <a:schemeClr val="accent6">
                    <a:lumMod val="75000"/>
                  </a:schemeClr>
                </a:solidFill>
                <a:latin typeface="Century" panose="02040604050505020304" pitchFamily="18" charset="0"/>
              </a:rPr>
              <a:t>Hogyan segítsünk? </a:t>
            </a:r>
            <a:endParaRPr lang="hu-HU" sz="3600" dirty="0">
              <a:solidFill>
                <a:schemeClr val="accent6">
                  <a:lumMod val="75000"/>
                </a:schemeClr>
              </a:solidFill>
              <a:latin typeface="Century" panose="02040604050505020304" pitchFamily="18" charset="0"/>
            </a:endParaRPr>
          </a:p>
        </p:txBody>
      </p:sp>
      <p:sp>
        <p:nvSpPr>
          <p:cNvPr id="3" name="Szövegdoboz 2"/>
          <p:cNvSpPr txBox="1"/>
          <p:nvPr/>
        </p:nvSpPr>
        <p:spPr>
          <a:xfrm>
            <a:off x="344699" y="514968"/>
            <a:ext cx="10961841" cy="2185214"/>
          </a:xfrm>
          <a:prstGeom prst="rect">
            <a:avLst/>
          </a:prstGeom>
          <a:noFill/>
        </p:spPr>
        <p:txBody>
          <a:bodyPr wrap="square" rtlCol="0">
            <a:spAutoFit/>
          </a:bodyPr>
          <a:lstStyle/>
          <a:p>
            <a:endParaRPr lang="hu-HU" dirty="0" smtClean="0"/>
          </a:p>
          <a:p>
            <a:pPr marL="285750" lvl="0" indent="-285750">
              <a:buFont typeface="Arial" panose="020B0604020202020204" pitchFamily="34" charset="0"/>
              <a:buChar char="•"/>
            </a:pPr>
            <a:r>
              <a:rPr lang="hu-HU" sz="2000" dirty="0" smtClean="0">
                <a:solidFill>
                  <a:schemeClr val="bg2">
                    <a:lumMod val="50000"/>
                  </a:schemeClr>
                </a:solidFill>
                <a:latin typeface="Century" panose="02040604050505020304" pitchFamily="18" charset="0"/>
              </a:rPr>
              <a:t>Meghallgatás, empátia, segítség felajánlása</a:t>
            </a:r>
          </a:p>
          <a:p>
            <a:pPr marL="285750" lvl="0" indent="-285750">
              <a:buFont typeface="Arial" panose="020B0604020202020204" pitchFamily="34" charset="0"/>
              <a:buChar char="•"/>
            </a:pPr>
            <a:r>
              <a:rPr lang="hu-HU" sz="2000" dirty="0" smtClean="0">
                <a:solidFill>
                  <a:schemeClr val="bg2">
                    <a:lumMod val="50000"/>
                  </a:schemeClr>
                </a:solidFill>
                <a:latin typeface="Century" panose="02040604050505020304" pitchFamily="18" charset="0"/>
              </a:rPr>
              <a:t>Információ kihez fordulhat segítségért  </a:t>
            </a:r>
            <a:endParaRPr lang="hu-HU" sz="2000" dirty="0">
              <a:solidFill>
                <a:schemeClr val="bg2">
                  <a:lumMod val="50000"/>
                </a:schemeClr>
              </a:solidFill>
              <a:latin typeface="Century" panose="02040604050505020304" pitchFamily="18" charset="0"/>
            </a:endParaRPr>
          </a:p>
          <a:p>
            <a:pPr marL="342900" lvl="0" indent="-342900">
              <a:buFont typeface="Arial" panose="020B0604020202020204" pitchFamily="34" charset="0"/>
              <a:buChar char="•"/>
            </a:pPr>
            <a:r>
              <a:rPr lang="hu-HU" sz="2000" dirty="0">
                <a:solidFill>
                  <a:schemeClr val="bg2">
                    <a:lumMod val="50000"/>
                  </a:schemeClr>
                </a:solidFill>
                <a:latin typeface="Century" panose="02040604050505020304" pitchFamily="18" charset="0"/>
              </a:rPr>
              <a:t>Ne legyen közönyös, ha </a:t>
            </a:r>
            <a:r>
              <a:rPr lang="hu-HU" sz="2000" dirty="0" smtClean="0">
                <a:solidFill>
                  <a:schemeClr val="bg2">
                    <a:lumMod val="50000"/>
                  </a:schemeClr>
                </a:solidFill>
                <a:latin typeface="Century" panose="02040604050505020304" pitchFamily="18" charset="0"/>
              </a:rPr>
              <a:t>környezetében arra </a:t>
            </a:r>
            <a:r>
              <a:rPr lang="hu-HU" sz="2000" dirty="0">
                <a:solidFill>
                  <a:schemeClr val="bg2">
                    <a:lumMod val="50000"/>
                  </a:schemeClr>
                </a:solidFill>
                <a:latin typeface="Century" panose="02040604050505020304" pitchFamily="18" charset="0"/>
              </a:rPr>
              <a:t>utaló jelet észlel, hogy valakit </a:t>
            </a:r>
            <a:r>
              <a:rPr lang="hu-HU" sz="2000" dirty="0" smtClean="0">
                <a:solidFill>
                  <a:schemeClr val="bg2">
                    <a:lumMod val="50000"/>
                  </a:schemeClr>
                </a:solidFill>
                <a:latin typeface="Century" panose="02040604050505020304" pitchFamily="18" charset="0"/>
              </a:rPr>
              <a:t>bántalmaznak, amennyiben </a:t>
            </a:r>
            <a:r>
              <a:rPr lang="hu-HU" sz="2000" dirty="0">
                <a:solidFill>
                  <a:schemeClr val="bg2">
                    <a:lumMod val="50000"/>
                  </a:schemeClr>
                </a:solidFill>
                <a:latin typeface="Century" panose="02040604050505020304" pitchFamily="18" charset="0"/>
              </a:rPr>
              <a:t>gyermekbántalmazásról van tudomása, </a:t>
            </a:r>
            <a:r>
              <a:rPr lang="hu-HU" sz="2000" dirty="0" smtClean="0">
                <a:solidFill>
                  <a:schemeClr val="bg2">
                    <a:lumMod val="50000"/>
                  </a:schemeClr>
                </a:solidFill>
                <a:latin typeface="Century" panose="02040604050505020304" pitchFamily="18" charset="0"/>
              </a:rPr>
              <a:t>névtelen </a:t>
            </a:r>
            <a:r>
              <a:rPr lang="hu-HU" sz="2000" dirty="0">
                <a:solidFill>
                  <a:schemeClr val="bg2">
                    <a:lumMod val="50000"/>
                  </a:schemeClr>
                </a:solidFill>
                <a:latin typeface="Century" panose="02040604050505020304" pitchFamily="18" charset="0"/>
              </a:rPr>
              <a:t>jelzéssel is </a:t>
            </a:r>
            <a:r>
              <a:rPr lang="hu-HU" sz="2000" dirty="0" smtClean="0">
                <a:solidFill>
                  <a:schemeClr val="bg2">
                    <a:lumMod val="50000"/>
                  </a:schemeClr>
                </a:solidFill>
                <a:latin typeface="Century" panose="02040604050505020304" pitchFamily="18" charset="0"/>
              </a:rPr>
              <a:t>élhet a  </a:t>
            </a:r>
            <a:r>
              <a:rPr lang="hu-HU" sz="2000" dirty="0">
                <a:solidFill>
                  <a:schemeClr val="bg2">
                    <a:lumMod val="50000"/>
                  </a:schemeClr>
                </a:solidFill>
                <a:latin typeface="Century" panose="02040604050505020304" pitchFamily="18" charset="0"/>
              </a:rPr>
              <a:t>gyermekjóléti </a:t>
            </a:r>
            <a:r>
              <a:rPr lang="hu-HU" sz="2000" dirty="0" smtClean="0">
                <a:solidFill>
                  <a:schemeClr val="bg2">
                    <a:lumMod val="50000"/>
                  </a:schemeClr>
                </a:solidFill>
                <a:latin typeface="Century" panose="02040604050505020304" pitchFamily="18" charset="0"/>
              </a:rPr>
              <a:t>szolgálatok, a gyámhivatal vagy a rendőrség felé</a:t>
            </a:r>
            <a:r>
              <a:rPr lang="hu-HU" sz="2000" dirty="0">
                <a:solidFill>
                  <a:schemeClr val="bg2">
                    <a:lumMod val="50000"/>
                  </a:schemeClr>
                </a:solidFill>
                <a:latin typeface="Century" panose="02040604050505020304" pitchFamily="18" charset="0"/>
              </a:rPr>
              <a:t> </a:t>
            </a:r>
          </a:p>
          <a:p>
            <a:endParaRPr lang="hu-HU" dirty="0"/>
          </a:p>
        </p:txBody>
      </p:sp>
      <p:sp>
        <p:nvSpPr>
          <p:cNvPr id="4" name="Szövegdoboz 3"/>
          <p:cNvSpPr txBox="1"/>
          <p:nvPr/>
        </p:nvSpPr>
        <p:spPr>
          <a:xfrm>
            <a:off x="237064" y="2738053"/>
            <a:ext cx="11006667" cy="3939540"/>
          </a:xfrm>
          <a:prstGeom prst="rect">
            <a:avLst/>
          </a:prstGeom>
          <a:noFill/>
        </p:spPr>
        <p:txBody>
          <a:bodyPr wrap="square" rtlCol="0">
            <a:spAutoFit/>
          </a:bodyPr>
          <a:lstStyle/>
          <a:p>
            <a:r>
              <a:rPr lang="hu-HU" sz="2000" dirty="0" smtClean="0">
                <a:solidFill>
                  <a:schemeClr val="accent6">
                    <a:lumMod val="75000"/>
                  </a:schemeClr>
                </a:solidFill>
                <a:latin typeface="Century" panose="02040604050505020304" pitchFamily="18" charset="0"/>
              </a:rPr>
              <a:t>Országos </a:t>
            </a:r>
            <a:r>
              <a:rPr lang="hu-HU" sz="2000" dirty="0">
                <a:solidFill>
                  <a:schemeClr val="accent6">
                    <a:lumMod val="75000"/>
                  </a:schemeClr>
                </a:solidFill>
                <a:latin typeface="Century" panose="02040604050505020304" pitchFamily="18" charset="0"/>
              </a:rPr>
              <a:t>Kríziskezelő és Információs Telefonszolgálat: +36 80 </a:t>
            </a:r>
            <a:r>
              <a:rPr lang="hu-HU" sz="2000" dirty="0" smtClean="0">
                <a:solidFill>
                  <a:schemeClr val="accent6">
                    <a:lumMod val="75000"/>
                  </a:schemeClr>
                </a:solidFill>
                <a:latin typeface="Century" panose="02040604050505020304" pitchFamily="18" charset="0"/>
              </a:rPr>
              <a:t>20-55-20</a:t>
            </a:r>
          </a:p>
          <a:p>
            <a:endParaRPr lang="hu-HU" sz="2000" dirty="0" smtClean="0">
              <a:solidFill>
                <a:schemeClr val="accent6">
                  <a:lumMod val="75000"/>
                </a:schemeClr>
              </a:solidFill>
              <a:latin typeface="Century" panose="02040604050505020304" pitchFamily="18" charset="0"/>
            </a:endParaRPr>
          </a:p>
          <a:p>
            <a:r>
              <a:rPr lang="hu-HU" dirty="0"/>
              <a:t> </a:t>
            </a:r>
            <a:r>
              <a:rPr lang="hu-HU" dirty="0" smtClean="0"/>
              <a:t>Ökumenikus Segélyszervezet Krízisambulanciái és </a:t>
            </a:r>
            <a:r>
              <a:rPr lang="hu-HU" dirty="0" err="1" smtClean="0"/>
              <a:t>anoním</a:t>
            </a:r>
            <a:r>
              <a:rPr lang="hu-HU" dirty="0" smtClean="0"/>
              <a:t> tanácsadása:  </a:t>
            </a:r>
            <a:r>
              <a:rPr lang="hu-HU" u="sng" dirty="0">
                <a:hlinkClick r:id="rId2"/>
              </a:rPr>
              <a:t>https://segelyszervezet.hu/anonimtanacsadas</a:t>
            </a:r>
            <a:r>
              <a:rPr lang="hu-HU" u="sng" dirty="0" smtClean="0">
                <a:hlinkClick r:id="rId2"/>
              </a:rPr>
              <a:t>/</a:t>
            </a:r>
            <a:endParaRPr lang="hu-HU" u="sng" dirty="0" smtClean="0"/>
          </a:p>
          <a:p>
            <a:r>
              <a:rPr lang="hu-HU" sz="2000" dirty="0">
                <a:solidFill>
                  <a:schemeClr val="accent6">
                    <a:lumMod val="75000"/>
                  </a:schemeClr>
                </a:solidFill>
                <a:latin typeface="Century" panose="02040604050505020304" pitchFamily="18" charset="0"/>
              </a:rPr>
              <a:t/>
            </a:r>
            <a:br>
              <a:rPr lang="hu-HU" sz="2000" dirty="0">
                <a:solidFill>
                  <a:schemeClr val="accent6">
                    <a:lumMod val="75000"/>
                  </a:schemeClr>
                </a:solidFill>
                <a:latin typeface="Century" panose="02040604050505020304" pitchFamily="18" charset="0"/>
              </a:rPr>
            </a:br>
            <a:r>
              <a:rPr lang="hu-HU" sz="2000" dirty="0" smtClean="0">
                <a:latin typeface="Comic Sans MS" panose="030F0702030302020204" pitchFamily="66" charset="0"/>
              </a:rPr>
              <a:t>                  </a:t>
            </a:r>
            <a:r>
              <a:rPr lang="hu-HU" sz="2000" dirty="0" smtClean="0">
                <a:solidFill>
                  <a:schemeClr val="bg2">
                    <a:lumMod val="20000"/>
                    <a:lumOff val="80000"/>
                  </a:schemeClr>
                </a:solidFill>
                <a:latin typeface="Comic Sans MS" panose="030F0702030302020204" pitchFamily="66" charset="0"/>
              </a:rPr>
              <a:t>Kék </a:t>
            </a:r>
            <a:r>
              <a:rPr lang="hu-HU" sz="2000" dirty="0">
                <a:solidFill>
                  <a:schemeClr val="bg2">
                    <a:lumMod val="20000"/>
                    <a:lumOff val="80000"/>
                  </a:schemeClr>
                </a:solidFill>
                <a:latin typeface="Comic Sans MS" panose="030F0702030302020204" pitchFamily="66" charset="0"/>
              </a:rPr>
              <a:t>Vonal Lelkisegély-Vonal: </a:t>
            </a:r>
            <a:r>
              <a:rPr lang="hu-HU" sz="2000" dirty="0" smtClean="0">
                <a:solidFill>
                  <a:schemeClr val="bg2">
                    <a:lumMod val="20000"/>
                    <a:lumOff val="80000"/>
                  </a:schemeClr>
                </a:solidFill>
                <a:latin typeface="Comic Sans MS" panose="030F0702030302020204" pitchFamily="66" charset="0"/>
              </a:rPr>
              <a:t>+36 (1) 116 111</a:t>
            </a:r>
          </a:p>
          <a:p>
            <a:endParaRPr lang="hu-HU" sz="2000" dirty="0" smtClean="0">
              <a:latin typeface="Comic Sans MS" panose="030F0702030302020204" pitchFamily="66" charset="0"/>
            </a:endParaRPr>
          </a:p>
          <a:p>
            <a:r>
              <a:rPr lang="hu-HU" i="1" dirty="0" smtClean="0"/>
              <a:t>     </a:t>
            </a:r>
            <a:r>
              <a:rPr lang="hu-HU" i="1" dirty="0">
                <a:solidFill>
                  <a:srgbClr val="FFFF00"/>
                </a:solidFill>
              </a:rPr>
              <a:t>Telefontanú (bűncselekmények bejelentése):</a:t>
            </a:r>
            <a:r>
              <a:rPr lang="hu-HU" dirty="0">
                <a:solidFill>
                  <a:srgbClr val="FFFF00"/>
                </a:solidFill>
              </a:rPr>
              <a:t>+36 80 55-51-11</a:t>
            </a:r>
          </a:p>
          <a:p>
            <a:r>
              <a:rPr lang="hu-HU" i="1" dirty="0" smtClean="0"/>
              <a:t>                                                                                                                        </a:t>
            </a:r>
            <a:r>
              <a:rPr lang="hu-HU" sz="2400" dirty="0" smtClean="0">
                <a:solidFill>
                  <a:srgbClr val="FF0000"/>
                </a:solidFill>
                <a:latin typeface="Century" panose="02040604050505020304" pitchFamily="18" charset="0"/>
              </a:rPr>
              <a:t>Rendőrség</a:t>
            </a:r>
            <a:r>
              <a:rPr lang="hu-HU" sz="2400" dirty="0">
                <a:solidFill>
                  <a:srgbClr val="FF0000"/>
                </a:solidFill>
                <a:latin typeface="Century" panose="02040604050505020304" pitchFamily="18" charset="0"/>
              </a:rPr>
              <a:t>: </a:t>
            </a:r>
            <a:r>
              <a:rPr lang="hu-HU" sz="2400" dirty="0" smtClean="0">
                <a:solidFill>
                  <a:srgbClr val="FF0000"/>
                </a:solidFill>
                <a:latin typeface="Century" panose="02040604050505020304" pitchFamily="18" charset="0"/>
              </a:rPr>
              <a:t>112</a:t>
            </a:r>
          </a:p>
          <a:p>
            <a:r>
              <a:rPr lang="hu-HU" dirty="0" smtClean="0">
                <a:solidFill>
                  <a:srgbClr val="FFFF00"/>
                </a:solidFill>
              </a:rPr>
              <a:t>         </a:t>
            </a:r>
            <a:r>
              <a:rPr lang="hu-HU" dirty="0"/>
              <a:t/>
            </a:r>
            <a:br>
              <a:rPr lang="hu-HU" dirty="0"/>
            </a:br>
            <a:r>
              <a:rPr lang="hu-HU" dirty="0"/>
              <a:t>Eszter Ambulancia (segítség szexuális erőszak áldozatainak</a:t>
            </a:r>
            <a:r>
              <a:rPr lang="hu-HU" dirty="0" smtClean="0"/>
              <a:t>) telefon</a:t>
            </a:r>
            <a:r>
              <a:rPr lang="hu-HU" dirty="0"/>
              <a:t>: +36 (1) 466 9872    </a:t>
            </a:r>
            <a:endParaRPr lang="hu-HU" dirty="0" smtClean="0"/>
          </a:p>
          <a:p>
            <a:endParaRPr lang="hu-HU" dirty="0"/>
          </a:p>
          <a:p>
            <a:r>
              <a:rPr lang="hu-HU" dirty="0" smtClean="0">
                <a:solidFill>
                  <a:srgbClr val="92D050"/>
                </a:solidFill>
              </a:rPr>
              <a:t>        Áldozatsegítő Központ</a:t>
            </a:r>
            <a:endParaRPr lang="hu-HU" dirty="0">
              <a:solidFill>
                <a:srgbClr val="92D050"/>
              </a:solidFill>
            </a:endParaRP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488" y="4224088"/>
            <a:ext cx="951486" cy="951486"/>
          </a:xfrm>
          <a:prstGeom prst="rect">
            <a:avLst/>
          </a:prstGeom>
        </p:spPr>
      </p:pic>
      <p:pic>
        <p:nvPicPr>
          <p:cNvPr id="7" name="Kép 6"/>
          <p:cNvPicPr>
            <a:picLocks noChangeAspect="1"/>
          </p:cNvPicPr>
          <p:nvPr/>
        </p:nvPicPr>
        <p:blipFill>
          <a:blip r:embed="rId4"/>
          <a:stretch>
            <a:fillRect/>
          </a:stretch>
        </p:blipFill>
        <p:spPr>
          <a:xfrm>
            <a:off x="11306540" y="138991"/>
            <a:ext cx="622238" cy="1241735"/>
          </a:xfrm>
          <a:prstGeom prst="rect">
            <a:avLst/>
          </a:prstGeom>
        </p:spPr>
      </p:pic>
      <p:sp>
        <p:nvSpPr>
          <p:cNvPr id="9" name="Szövegdoboz 8"/>
          <p:cNvSpPr txBox="1"/>
          <p:nvPr/>
        </p:nvSpPr>
        <p:spPr>
          <a:xfrm>
            <a:off x="11080798" y="1367117"/>
            <a:ext cx="1111202" cy="523220"/>
          </a:xfrm>
          <a:prstGeom prst="rect">
            <a:avLst/>
          </a:prstGeom>
          <a:noFill/>
        </p:spPr>
        <p:txBody>
          <a:bodyPr wrap="none" rtlCol="0">
            <a:spAutoFit/>
          </a:bodyPr>
          <a:lstStyle/>
          <a:p>
            <a:r>
              <a:rPr lang="hu-HU" sz="1400" dirty="0" err="1" smtClean="0">
                <a:latin typeface="Century" panose="02040604050505020304" pitchFamily="18" charset="0"/>
              </a:rPr>
              <a:t>Bright</a:t>
            </a:r>
            <a:r>
              <a:rPr lang="hu-HU" sz="1400" dirty="0" smtClean="0">
                <a:latin typeface="Century" panose="02040604050505020304" pitchFamily="18" charset="0"/>
              </a:rPr>
              <a:t> </a:t>
            </a:r>
            <a:r>
              <a:rPr lang="hu-HU" sz="1400" dirty="0" err="1" smtClean="0">
                <a:latin typeface="Century" panose="02040604050505020304" pitchFamily="18" charset="0"/>
              </a:rPr>
              <a:t>sky</a:t>
            </a:r>
            <a:r>
              <a:rPr lang="hu-HU" sz="1400" dirty="0" smtClean="0">
                <a:latin typeface="Century" panose="02040604050505020304" pitchFamily="18" charset="0"/>
              </a:rPr>
              <a:t> </a:t>
            </a:r>
          </a:p>
          <a:p>
            <a:r>
              <a:rPr lang="hu-HU" sz="1400" dirty="0" smtClean="0">
                <a:latin typeface="Century" panose="02040604050505020304" pitchFamily="18" charset="0"/>
              </a:rPr>
              <a:t>applikáció</a:t>
            </a:r>
            <a:endParaRPr lang="hu-HU" sz="1400" dirty="0">
              <a:latin typeface="Century" panose="02040604050505020304" pitchFamily="18" charset="0"/>
            </a:endParaRPr>
          </a:p>
        </p:txBody>
      </p:sp>
      <p:pic>
        <p:nvPicPr>
          <p:cNvPr id="10" name="Kép 9"/>
          <p:cNvPicPr/>
          <p:nvPr/>
        </p:nvPicPr>
        <p:blipFill>
          <a:blip r:embed="rId5"/>
          <a:stretch>
            <a:fillRect/>
          </a:stretch>
        </p:blipFill>
        <p:spPr>
          <a:xfrm>
            <a:off x="10187189" y="5383369"/>
            <a:ext cx="893609" cy="1086429"/>
          </a:xfrm>
          <a:prstGeom prst="rect">
            <a:avLst/>
          </a:prstGeom>
        </p:spPr>
      </p:pic>
      <p:pic>
        <p:nvPicPr>
          <p:cNvPr id="11" name="Kép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73" y="6059125"/>
            <a:ext cx="1049897" cy="633976"/>
          </a:xfrm>
          <a:prstGeom prst="rect">
            <a:avLst/>
          </a:prstGeom>
        </p:spPr>
      </p:pic>
      <p:pic>
        <p:nvPicPr>
          <p:cNvPr id="6" name="Kép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9904" y="3215967"/>
            <a:ext cx="911760" cy="1063577"/>
          </a:xfrm>
          <a:prstGeom prst="rect">
            <a:avLst/>
          </a:prstGeom>
        </p:spPr>
      </p:pic>
    </p:spTree>
    <p:extLst>
      <p:ext uri="{BB962C8B-B14F-4D97-AF65-F5344CB8AC3E}">
        <p14:creationId xmlns:p14="http://schemas.microsoft.com/office/powerpoint/2010/main" val="227435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19100" y="138928"/>
            <a:ext cx="11404600" cy="646331"/>
          </a:xfrm>
          <a:prstGeom prst="rect">
            <a:avLst/>
          </a:prstGeom>
        </p:spPr>
        <p:txBody>
          <a:bodyPr wrap="square">
            <a:spAutoFit/>
          </a:bodyPr>
          <a:lstStyle/>
          <a:p>
            <a:pPr algn="ctr"/>
            <a:r>
              <a:rPr lang="hu-HU" sz="3600" dirty="0" smtClean="0">
                <a:solidFill>
                  <a:schemeClr val="accent6">
                    <a:lumMod val="75000"/>
                  </a:schemeClr>
                </a:solidFill>
                <a:latin typeface="Century" panose="02040604050505020304" pitchFamily="18" charset="0"/>
              </a:rPr>
              <a:t>A családon belüli erőszak</a:t>
            </a:r>
            <a:endParaRPr lang="hu-HU" sz="3600" dirty="0">
              <a:solidFill>
                <a:schemeClr val="accent6">
                  <a:lumMod val="75000"/>
                </a:schemeClr>
              </a:solidFill>
              <a:latin typeface="Century" panose="02040604050505020304" pitchFamily="18" charset="0"/>
            </a:endParaRPr>
          </a:p>
        </p:txBody>
      </p:sp>
      <p:sp>
        <p:nvSpPr>
          <p:cNvPr id="7" name="Szövegdoboz 6"/>
          <p:cNvSpPr txBox="1"/>
          <p:nvPr/>
        </p:nvSpPr>
        <p:spPr>
          <a:xfrm>
            <a:off x="2725615" y="2954215"/>
            <a:ext cx="184731" cy="369332"/>
          </a:xfrm>
          <a:prstGeom prst="rect">
            <a:avLst/>
          </a:prstGeom>
          <a:noFill/>
        </p:spPr>
        <p:txBody>
          <a:bodyPr wrap="none" rtlCol="0">
            <a:spAutoFit/>
          </a:bodyPr>
          <a:lstStyle/>
          <a:p>
            <a:endParaRPr lang="hu-HU" dirty="0"/>
          </a:p>
        </p:txBody>
      </p:sp>
      <p:sp>
        <p:nvSpPr>
          <p:cNvPr id="2" name="Szövegdoboz 1"/>
          <p:cNvSpPr txBox="1"/>
          <p:nvPr/>
        </p:nvSpPr>
        <p:spPr>
          <a:xfrm>
            <a:off x="419100" y="1508534"/>
            <a:ext cx="5280338" cy="584775"/>
          </a:xfrm>
          <a:prstGeom prst="rect">
            <a:avLst/>
          </a:prstGeom>
          <a:noFill/>
        </p:spPr>
        <p:txBody>
          <a:bodyPr wrap="square" rtlCol="0">
            <a:spAutoFit/>
          </a:bodyPr>
          <a:lstStyle/>
          <a:p>
            <a:r>
              <a:rPr lang="hu-HU" sz="1600" i="1" dirty="0" smtClean="0">
                <a:solidFill>
                  <a:schemeClr val="bg1"/>
                </a:solidFill>
              </a:rPr>
              <a:t>„Azt mondta, ha nem tartom be, amit kér, akkor meg kell </a:t>
            </a:r>
            <a:r>
              <a:rPr lang="hu-HU" sz="1600" i="1" dirty="0" err="1" smtClean="0">
                <a:solidFill>
                  <a:schemeClr val="bg1"/>
                </a:solidFill>
              </a:rPr>
              <a:t>ölnöm</a:t>
            </a:r>
            <a:r>
              <a:rPr lang="hu-HU" sz="1600" i="1" dirty="0" smtClean="0">
                <a:solidFill>
                  <a:schemeClr val="bg1"/>
                </a:solidFill>
              </a:rPr>
              <a:t> a kutyámat.”</a:t>
            </a:r>
            <a:endParaRPr lang="hu-HU" sz="1600" i="1" dirty="0">
              <a:solidFill>
                <a:schemeClr val="bg1"/>
              </a:solidFill>
            </a:endParaRPr>
          </a:p>
        </p:txBody>
      </p:sp>
      <p:sp>
        <p:nvSpPr>
          <p:cNvPr id="5" name="Téglalap 4"/>
          <p:cNvSpPr/>
          <p:nvPr/>
        </p:nvSpPr>
        <p:spPr>
          <a:xfrm>
            <a:off x="4806973" y="1847087"/>
            <a:ext cx="6096000" cy="830997"/>
          </a:xfrm>
          <a:prstGeom prst="rect">
            <a:avLst/>
          </a:prstGeom>
        </p:spPr>
        <p:txBody>
          <a:bodyPr>
            <a:spAutoFit/>
          </a:bodyPr>
          <a:lstStyle/>
          <a:p>
            <a:r>
              <a:rPr lang="hu-HU" sz="1600" i="1" dirty="0">
                <a:solidFill>
                  <a:schemeClr val="bg1"/>
                </a:solidFill>
              </a:rPr>
              <a:t>„Amikor határozottan azt mondtam neki, hogy nem, akkor eltorzult az arca és a gyerek előtt azt üvöltötte rám: büdös kurva, rohadék, rohadt kurva.”</a:t>
            </a:r>
          </a:p>
        </p:txBody>
      </p:sp>
      <p:sp>
        <p:nvSpPr>
          <p:cNvPr id="8" name="Szövegdoboz 7"/>
          <p:cNvSpPr txBox="1"/>
          <p:nvPr/>
        </p:nvSpPr>
        <p:spPr>
          <a:xfrm>
            <a:off x="406221" y="2709618"/>
            <a:ext cx="5306096" cy="861774"/>
          </a:xfrm>
          <a:prstGeom prst="rect">
            <a:avLst/>
          </a:prstGeom>
          <a:noFill/>
        </p:spPr>
        <p:txBody>
          <a:bodyPr wrap="square" rtlCol="0">
            <a:spAutoFit/>
          </a:bodyPr>
          <a:lstStyle/>
          <a:p>
            <a:r>
              <a:rPr lang="hu-HU" i="1" dirty="0" smtClean="0">
                <a:solidFill>
                  <a:schemeClr val="bg1"/>
                </a:solidFill>
              </a:rPr>
              <a:t>„</a:t>
            </a:r>
            <a:r>
              <a:rPr lang="hu-HU" sz="1600" i="1" dirty="0" smtClean="0">
                <a:solidFill>
                  <a:schemeClr val="bg1"/>
                </a:solidFill>
              </a:rPr>
              <a:t>Azzal fenyegetőzött, ha szakítunk, akkor végezni fog velem, a gyerekkel és az édesanyámmal is, majd magával.”</a:t>
            </a:r>
            <a:endParaRPr lang="hu-HU" sz="1600" i="1" dirty="0">
              <a:solidFill>
                <a:schemeClr val="bg1"/>
              </a:solidFill>
            </a:endParaRPr>
          </a:p>
        </p:txBody>
      </p:sp>
      <p:sp>
        <p:nvSpPr>
          <p:cNvPr id="9" name="Szövegdoboz 8"/>
          <p:cNvSpPr txBox="1"/>
          <p:nvPr/>
        </p:nvSpPr>
        <p:spPr>
          <a:xfrm>
            <a:off x="7238822" y="2738772"/>
            <a:ext cx="4584878" cy="584775"/>
          </a:xfrm>
          <a:prstGeom prst="rect">
            <a:avLst/>
          </a:prstGeom>
          <a:noFill/>
        </p:spPr>
        <p:txBody>
          <a:bodyPr wrap="square" rtlCol="0">
            <a:spAutoFit/>
          </a:bodyPr>
          <a:lstStyle/>
          <a:p>
            <a:r>
              <a:rPr lang="hu-HU" sz="1600" i="1" dirty="0" smtClean="0">
                <a:solidFill>
                  <a:schemeClr val="bg1"/>
                </a:solidFill>
              </a:rPr>
              <a:t>„Milyen riherongy írt már neked megint?-üvöltötte és kitépte  a szőrt a mellkasomon.</a:t>
            </a:r>
            <a:r>
              <a:rPr lang="hu-HU" sz="1600" dirty="0" smtClean="0">
                <a:solidFill>
                  <a:schemeClr val="bg1"/>
                </a:solidFill>
              </a:rPr>
              <a:t>”</a:t>
            </a:r>
            <a:endParaRPr lang="hu-HU" sz="1600" dirty="0">
              <a:solidFill>
                <a:schemeClr val="bg1"/>
              </a:solidFill>
            </a:endParaRPr>
          </a:p>
        </p:txBody>
      </p:sp>
      <p:sp>
        <p:nvSpPr>
          <p:cNvPr id="10" name="Szövegdoboz 9"/>
          <p:cNvSpPr txBox="1"/>
          <p:nvPr/>
        </p:nvSpPr>
        <p:spPr>
          <a:xfrm>
            <a:off x="6362163" y="3524035"/>
            <a:ext cx="5306096" cy="1077218"/>
          </a:xfrm>
          <a:prstGeom prst="rect">
            <a:avLst/>
          </a:prstGeom>
          <a:noFill/>
        </p:spPr>
        <p:txBody>
          <a:bodyPr wrap="square" rtlCol="0">
            <a:spAutoFit/>
          </a:bodyPr>
          <a:lstStyle/>
          <a:p>
            <a:r>
              <a:rPr lang="hu-HU" sz="1600" i="1" dirty="0" smtClean="0">
                <a:solidFill>
                  <a:schemeClr val="bg1"/>
                </a:solidFill>
              </a:rPr>
              <a:t>„Amikor bántott, akkor nem ivott alkoholt. Évekkel ezelőtt letette az italt, de az agresszivitása nőtt. Olyan volt, mintha élő boksz-zsáknak akart volna használni.”</a:t>
            </a:r>
            <a:endParaRPr lang="hu-HU" sz="1600" i="1" dirty="0">
              <a:solidFill>
                <a:schemeClr val="bg1"/>
              </a:solidFill>
            </a:endParaRPr>
          </a:p>
        </p:txBody>
      </p:sp>
      <p:sp>
        <p:nvSpPr>
          <p:cNvPr id="12" name="Téglalap 11"/>
          <p:cNvSpPr/>
          <p:nvPr/>
        </p:nvSpPr>
        <p:spPr>
          <a:xfrm>
            <a:off x="3248630" y="4867564"/>
            <a:ext cx="7340626" cy="338554"/>
          </a:xfrm>
          <a:prstGeom prst="rect">
            <a:avLst/>
          </a:prstGeom>
        </p:spPr>
        <p:txBody>
          <a:bodyPr wrap="square">
            <a:spAutoFit/>
          </a:bodyPr>
          <a:lstStyle/>
          <a:p>
            <a:r>
              <a:rPr lang="hu-HU" sz="1600" i="1" dirty="0">
                <a:solidFill>
                  <a:schemeClr val="bg1"/>
                </a:solidFill>
              </a:rPr>
              <a:t>„Azt mondta, neki ez  a szükséglete és nekem kötelességem tűrni.”</a:t>
            </a:r>
          </a:p>
        </p:txBody>
      </p:sp>
      <p:sp>
        <p:nvSpPr>
          <p:cNvPr id="14" name="Téglalap 13"/>
          <p:cNvSpPr/>
          <p:nvPr/>
        </p:nvSpPr>
        <p:spPr>
          <a:xfrm>
            <a:off x="1073866" y="5495751"/>
            <a:ext cx="8676829" cy="338554"/>
          </a:xfrm>
          <a:prstGeom prst="rect">
            <a:avLst/>
          </a:prstGeom>
        </p:spPr>
        <p:txBody>
          <a:bodyPr wrap="square">
            <a:spAutoFit/>
          </a:bodyPr>
          <a:lstStyle/>
          <a:p>
            <a:r>
              <a:rPr lang="hu-HU" sz="1600" i="1" dirty="0">
                <a:solidFill>
                  <a:schemeClr val="bg1"/>
                </a:solidFill>
              </a:rPr>
              <a:t>„Nem beszéltem róla senkinek. Szégyelltem, hogy ilyen szituációba kerültem.”</a:t>
            </a:r>
          </a:p>
        </p:txBody>
      </p:sp>
      <p:sp>
        <p:nvSpPr>
          <p:cNvPr id="15" name="Szövegdoboz 14"/>
          <p:cNvSpPr txBox="1"/>
          <p:nvPr/>
        </p:nvSpPr>
        <p:spPr>
          <a:xfrm>
            <a:off x="1073866" y="6221573"/>
            <a:ext cx="8997414" cy="338554"/>
          </a:xfrm>
          <a:prstGeom prst="rect">
            <a:avLst/>
          </a:prstGeom>
          <a:noFill/>
        </p:spPr>
        <p:txBody>
          <a:bodyPr wrap="square" rtlCol="0">
            <a:spAutoFit/>
          </a:bodyPr>
          <a:lstStyle/>
          <a:p>
            <a:r>
              <a:rPr lang="hu-HU" sz="1600" dirty="0" smtClean="0">
                <a:solidFill>
                  <a:schemeClr val="bg1"/>
                </a:solidFill>
              </a:rPr>
              <a:t>„Nehéz ebből kilépni. Állandó szégyen. …Próbáltam elfojtani magamban ezt az egészet.”</a:t>
            </a:r>
            <a:endParaRPr lang="hu-HU" sz="1600" dirty="0">
              <a:solidFill>
                <a:schemeClr val="bg1"/>
              </a:solidFill>
            </a:endParaRPr>
          </a:p>
        </p:txBody>
      </p:sp>
      <p:sp>
        <p:nvSpPr>
          <p:cNvPr id="16" name="Szövegdoboz 15"/>
          <p:cNvSpPr txBox="1"/>
          <p:nvPr/>
        </p:nvSpPr>
        <p:spPr>
          <a:xfrm>
            <a:off x="419100" y="3764894"/>
            <a:ext cx="4826425" cy="1077218"/>
          </a:xfrm>
          <a:prstGeom prst="rect">
            <a:avLst/>
          </a:prstGeom>
          <a:noFill/>
        </p:spPr>
        <p:txBody>
          <a:bodyPr wrap="square" rtlCol="0">
            <a:spAutoFit/>
          </a:bodyPr>
          <a:lstStyle/>
          <a:p>
            <a:r>
              <a:rPr lang="hu-HU" sz="1600" i="1" dirty="0" smtClean="0">
                <a:solidFill>
                  <a:schemeClr val="bg1"/>
                </a:solidFill>
              </a:rPr>
              <a:t>„Külseje elhanyagolt. Saját haját és körmét vagdossa. Orrát nem tudja kifújni. Szocializációs hiányosságai vannak. A fizikai érintést nem viseli el….” </a:t>
            </a:r>
            <a:r>
              <a:rPr lang="hu-HU" sz="1200" dirty="0" smtClean="0">
                <a:solidFill>
                  <a:schemeClr val="bg1"/>
                </a:solidFill>
              </a:rPr>
              <a:t>(8 éves gyermek)</a:t>
            </a:r>
            <a:endParaRPr lang="hu-HU" sz="1200" dirty="0">
              <a:solidFill>
                <a:schemeClr val="bg1"/>
              </a:solidFill>
            </a:endParaRPr>
          </a:p>
        </p:txBody>
      </p:sp>
    </p:spTree>
    <p:extLst>
      <p:ext uri="{BB962C8B-B14F-4D97-AF65-F5344CB8AC3E}">
        <p14:creationId xmlns:p14="http://schemas.microsoft.com/office/powerpoint/2010/main" val="16253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5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1000" fill="hold"/>
                                        <p:tgtEl>
                                          <p:spTgt spid="15"/>
                                        </p:tgtEl>
                                        <p:attrNameLst>
                                          <p:attrName>ppt_x</p:attrName>
                                        </p:attrNameLst>
                                      </p:cBhvr>
                                      <p:tavLst>
                                        <p:tav tm="0">
                                          <p:val>
                                            <p:strVal val="#ppt_x"/>
                                          </p:val>
                                        </p:tav>
                                        <p:tav tm="100000">
                                          <p:val>
                                            <p:strVal val="#ppt_x"/>
                                          </p:val>
                                        </p:tav>
                                      </p:tavLst>
                                    </p:anim>
                                    <p:anim calcmode="lin" valueType="num">
                                      <p:cBhvr additive="base">
                                        <p:cTn id="5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0" grpId="0"/>
      <p:bldP spid="12"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55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églalap 1"/>
          <p:cNvSpPr/>
          <p:nvPr/>
        </p:nvSpPr>
        <p:spPr>
          <a:xfrm>
            <a:off x="419100" y="138928"/>
            <a:ext cx="11404600" cy="646331"/>
          </a:xfrm>
          <a:prstGeom prst="rect">
            <a:avLst/>
          </a:prstGeom>
        </p:spPr>
        <p:txBody>
          <a:bodyPr wrap="square">
            <a:spAutoFit/>
          </a:bodyPr>
          <a:lstStyle/>
          <a:p>
            <a:pPr algn="ctr"/>
            <a:r>
              <a:rPr lang="hu-HU" sz="3600" dirty="0" smtClean="0">
                <a:solidFill>
                  <a:schemeClr val="accent6">
                    <a:lumMod val="75000"/>
                  </a:schemeClr>
                </a:solidFill>
                <a:latin typeface="Century" panose="02040604050505020304" pitchFamily="18" charset="0"/>
              </a:rPr>
              <a:t>A hozzátartozók közötti erőszak  és a büntetőjog</a:t>
            </a:r>
            <a:endParaRPr lang="hu-HU" sz="3600" dirty="0">
              <a:solidFill>
                <a:schemeClr val="accent6">
                  <a:lumMod val="75000"/>
                </a:schemeClr>
              </a:solidFill>
              <a:latin typeface="Century" panose="02040604050505020304" pitchFamily="18" charset="0"/>
            </a:endParaRPr>
          </a:p>
        </p:txBody>
      </p:sp>
      <p:sp>
        <p:nvSpPr>
          <p:cNvPr id="4" name="Szövegdoboz 3"/>
          <p:cNvSpPr txBox="1"/>
          <p:nvPr/>
        </p:nvSpPr>
        <p:spPr>
          <a:xfrm>
            <a:off x="6260351" y="991773"/>
            <a:ext cx="4695516" cy="3693319"/>
          </a:xfrm>
          <a:prstGeom prst="rect">
            <a:avLst/>
          </a:prstGeom>
          <a:noFill/>
        </p:spPr>
        <p:txBody>
          <a:bodyPr wrap="none" rtlCol="0">
            <a:spAutoFit/>
          </a:bodyPr>
          <a:lstStyle/>
          <a:p>
            <a:r>
              <a:rPr lang="hu-HU" sz="2400" b="1" dirty="0" smtClean="0">
                <a:solidFill>
                  <a:schemeClr val="bg2">
                    <a:lumMod val="50000"/>
                  </a:schemeClr>
                </a:solidFill>
                <a:latin typeface="Century" panose="02040604050505020304" pitchFamily="18" charset="0"/>
              </a:rPr>
              <a:t>Emberölés</a:t>
            </a:r>
          </a:p>
          <a:p>
            <a:r>
              <a:rPr lang="hu-HU" sz="2400" b="1" dirty="0" smtClean="0">
                <a:solidFill>
                  <a:schemeClr val="bg2">
                    <a:lumMod val="50000"/>
                  </a:schemeClr>
                </a:solidFill>
                <a:latin typeface="Century" panose="02040604050505020304" pitchFamily="18" charset="0"/>
              </a:rPr>
              <a:t>Testi sértések</a:t>
            </a:r>
          </a:p>
          <a:p>
            <a:r>
              <a:rPr lang="hu-HU" sz="2400" b="1" dirty="0" smtClean="0">
                <a:solidFill>
                  <a:schemeClr val="bg2">
                    <a:lumMod val="50000"/>
                  </a:schemeClr>
                </a:solidFill>
                <a:latin typeface="Century" panose="02040604050505020304" pitchFamily="18" charset="0"/>
              </a:rPr>
              <a:t>Kapcsolati erőszak</a:t>
            </a:r>
          </a:p>
          <a:p>
            <a:r>
              <a:rPr lang="hu-HU" sz="2400" b="1" dirty="0" smtClean="0">
                <a:solidFill>
                  <a:schemeClr val="bg2">
                    <a:lumMod val="50000"/>
                  </a:schemeClr>
                </a:solidFill>
                <a:latin typeface="Century" panose="02040604050505020304" pitchFamily="18" charset="0"/>
              </a:rPr>
              <a:t>Személyi szabadság megsértése</a:t>
            </a:r>
          </a:p>
          <a:p>
            <a:r>
              <a:rPr lang="hu-HU" sz="2400" b="1" dirty="0" smtClean="0">
                <a:solidFill>
                  <a:schemeClr val="bg2">
                    <a:lumMod val="50000"/>
                  </a:schemeClr>
                </a:solidFill>
                <a:latin typeface="Century" panose="02040604050505020304" pitchFamily="18" charset="0"/>
              </a:rPr>
              <a:t>Kényszerítés</a:t>
            </a:r>
          </a:p>
          <a:p>
            <a:r>
              <a:rPr lang="hu-HU" sz="2400" b="1" dirty="0" smtClean="0">
                <a:solidFill>
                  <a:schemeClr val="bg2">
                    <a:lumMod val="50000"/>
                  </a:schemeClr>
                </a:solidFill>
                <a:latin typeface="Century" panose="02040604050505020304" pitchFamily="18" charset="0"/>
              </a:rPr>
              <a:t>Tettleges becsületsértés</a:t>
            </a:r>
          </a:p>
          <a:p>
            <a:r>
              <a:rPr lang="hu-HU" sz="2400" b="1" dirty="0" smtClean="0">
                <a:solidFill>
                  <a:schemeClr val="bg2">
                    <a:lumMod val="50000"/>
                  </a:schemeClr>
                </a:solidFill>
                <a:latin typeface="Century" panose="02040604050505020304" pitchFamily="18" charset="0"/>
              </a:rPr>
              <a:t>Szexuális erőszak</a:t>
            </a:r>
          </a:p>
          <a:p>
            <a:r>
              <a:rPr lang="hu-HU" sz="2400" b="1" dirty="0" smtClean="0">
                <a:solidFill>
                  <a:schemeClr val="bg2">
                    <a:lumMod val="50000"/>
                  </a:schemeClr>
                </a:solidFill>
                <a:latin typeface="Century" panose="02040604050505020304" pitchFamily="18" charset="0"/>
              </a:rPr>
              <a:t>Zaklatás</a:t>
            </a:r>
          </a:p>
          <a:p>
            <a:r>
              <a:rPr lang="hu-HU" sz="2400" b="1" dirty="0" smtClean="0">
                <a:solidFill>
                  <a:schemeClr val="bg2">
                    <a:lumMod val="50000"/>
                  </a:schemeClr>
                </a:solidFill>
                <a:latin typeface="Century" panose="02040604050505020304" pitchFamily="18" charset="0"/>
              </a:rPr>
              <a:t>Kiskorú veszélyeztetése</a:t>
            </a:r>
          </a:p>
          <a:p>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506" y="1287987"/>
            <a:ext cx="4180819" cy="2591237"/>
          </a:xfrm>
          <a:prstGeom prst="rect">
            <a:avLst/>
          </a:prstGeom>
          <a:effectLst>
            <a:softEdge rad="177800"/>
          </a:effectLst>
        </p:spPr>
      </p:pic>
      <p:sp>
        <p:nvSpPr>
          <p:cNvPr id="3" name="Szövegdoboz 2"/>
          <p:cNvSpPr txBox="1"/>
          <p:nvPr/>
        </p:nvSpPr>
        <p:spPr>
          <a:xfrm>
            <a:off x="2112135" y="5396248"/>
            <a:ext cx="4241867" cy="646331"/>
          </a:xfrm>
          <a:prstGeom prst="rect">
            <a:avLst/>
          </a:prstGeom>
          <a:noFill/>
        </p:spPr>
        <p:txBody>
          <a:bodyPr wrap="none" rtlCol="0">
            <a:spAutoFit/>
          </a:bodyPr>
          <a:lstStyle/>
          <a:p>
            <a:r>
              <a:rPr lang="hu-HU" b="1" dirty="0">
                <a:solidFill>
                  <a:schemeClr val="bg1"/>
                </a:solidFill>
              </a:rPr>
              <a:t>Különleges bánásmód </a:t>
            </a:r>
            <a:r>
              <a:rPr lang="hu-HU" sz="1600" dirty="0">
                <a:solidFill>
                  <a:schemeClr val="bg1"/>
                </a:solidFill>
              </a:rPr>
              <a:t>(</a:t>
            </a:r>
            <a:r>
              <a:rPr lang="hu-HU" sz="1600" dirty="0" err="1">
                <a:solidFill>
                  <a:schemeClr val="bg1"/>
                </a:solidFill>
              </a:rPr>
              <a:t>Be.XIV.fejezet</a:t>
            </a:r>
            <a:r>
              <a:rPr lang="hu-HU" sz="1600" dirty="0">
                <a:solidFill>
                  <a:schemeClr val="bg1"/>
                </a:solidFill>
              </a:rPr>
              <a:t>)</a:t>
            </a:r>
          </a:p>
          <a:p>
            <a:endParaRPr lang="hu-HU" dirty="0"/>
          </a:p>
        </p:txBody>
      </p:sp>
      <p:sp>
        <p:nvSpPr>
          <p:cNvPr id="6" name="Lefelé nyíl 5"/>
          <p:cNvSpPr/>
          <p:nvPr/>
        </p:nvSpPr>
        <p:spPr>
          <a:xfrm rot="2848807">
            <a:off x="5099132" y="3657831"/>
            <a:ext cx="309622" cy="206997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93673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582058" y="524933"/>
            <a:ext cx="10979288" cy="646331"/>
          </a:xfrm>
          <a:prstGeom prst="rect">
            <a:avLst/>
          </a:prstGeom>
          <a:noFill/>
        </p:spPr>
        <p:txBody>
          <a:bodyPr wrap="none" rtlCol="0">
            <a:spAutoFit/>
          </a:bodyPr>
          <a:lstStyle/>
          <a:p>
            <a:r>
              <a:rPr lang="hu-HU" sz="3600" dirty="0" smtClean="0">
                <a:solidFill>
                  <a:schemeClr val="accent6">
                    <a:lumMod val="75000"/>
                  </a:schemeClr>
                </a:solidFill>
                <a:latin typeface="Century" panose="02040604050505020304" pitchFamily="18" charset="0"/>
              </a:rPr>
              <a:t>Hozzátartozók közötti erőszak - kapcsolati erőszak</a:t>
            </a:r>
            <a:endParaRPr lang="hu-HU" sz="3600" dirty="0">
              <a:solidFill>
                <a:schemeClr val="accent6">
                  <a:lumMod val="75000"/>
                </a:schemeClr>
              </a:solidFill>
              <a:latin typeface="Century" panose="02040604050505020304" pitchFamily="18" charset="0"/>
            </a:endParaRPr>
          </a:p>
        </p:txBody>
      </p:sp>
      <p:sp>
        <p:nvSpPr>
          <p:cNvPr id="4" name="Szövegdoboz 3"/>
          <p:cNvSpPr txBox="1"/>
          <p:nvPr/>
        </p:nvSpPr>
        <p:spPr>
          <a:xfrm>
            <a:off x="582058" y="1443788"/>
            <a:ext cx="8822267" cy="3539430"/>
          </a:xfrm>
          <a:prstGeom prst="rect">
            <a:avLst/>
          </a:prstGeom>
          <a:noFill/>
        </p:spPr>
        <p:txBody>
          <a:bodyPr wrap="square" rtlCol="0">
            <a:spAutoFit/>
          </a:bodyPr>
          <a:lstStyle/>
          <a:p>
            <a:r>
              <a:rPr lang="hu-HU" sz="2000" b="1" dirty="0">
                <a:solidFill>
                  <a:schemeClr val="bg2">
                    <a:lumMod val="50000"/>
                  </a:schemeClr>
                </a:solidFill>
                <a:latin typeface="Century" panose="02040604050505020304" pitchFamily="18" charset="0"/>
              </a:rPr>
              <a:t>USA Nők Elleni Erőszak Hivatalának meghatározása: </a:t>
            </a:r>
            <a:endParaRPr lang="hu-HU" sz="2000" b="1" dirty="0" smtClean="0">
              <a:solidFill>
                <a:schemeClr val="bg2">
                  <a:lumMod val="50000"/>
                </a:schemeClr>
              </a:solidFill>
              <a:latin typeface="Century" panose="02040604050505020304" pitchFamily="18" charset="0"/>
            </a:endParaRPr>
          </a:p>
          <a:p>
            <a:endParaRPr lang="hu-HU" sz="2400" dirty="0">
              <a:solidFill>
                <a:schemeClr val="bg2">
                  <a:lumMod val="50000"/>
                </a:schemeClr>
              </a:solidFill>
              <a:latin typeface="Century" panose="02040604050505020304" pitchFamily="18" charset="0"/>
            </a:endParaRPr>
          </a:p>
          <a:p>
            <a:r>
              <a:rPr lang="hu-HU" sz="2800" dirty="0">
                <a:solidFill>
                  <a:schemeClr val="bg2">
                    <a:lumMod val="50000"/>
                  </a:schemeClr>
                </a:solidFill>
                <a:latin typeface="Century" panose="02040604050505020304" pitchFamily="18" charset="0"/>
              </a:rPr>
              <a:t>„Kapcsolati erőszakról beszélünk, ha egy kapcsolatban az egyik fél </a:t>
            </a:r>
            <a:r>
              <a:rPr lang="hu-HU" sz="2800" b="1" dirty="0">
                <a:solidFill>
                  <a:schemeClr val="bg2">
                    <a:lumMod val="50000"/>
                  </a:schemeClr>
                </a:solidFill>
                <a:latin typeface="Century" panose="02040604050505020304" pitchFamily="18" charset="0"/>
              </a:rPr>
              <a:t>erőszakos magatartást </a:t>
            </a:r>
            <a:r>
              <a:rPr lang="hu-HU" sz="2800" dirty="0">
                <a:solidFill>
                  <a:schemeClr val="bg2">
                    <a:lumMod val="50000"/>
                  </a:schemeClr>
                </a:solidFill>
                <a:latin typeface="Century" panose="02040604050505020304" pitchFamily="18" charset="0"/>
              </a:rPr>
              <a:t>alkalmaz a másik féllel szemben, azért, </a:t>
            </a:r>
            <a:r>
              <a:rPr lang="hu-HU" sz="2800" b="1" dirty="0">
                <a:solidFill>
                  <a:schemeClr val="bg2">
                    <a:lumMod val="50000"/>
                  </a:schemeClr>
                </a:solidFill>
                <a:latin typeface="Century" panose="02040604050505020304" pitchFamily="18" charset="0"/>
              </a:rPr>
              <a:t>hogy</a:t>
            </a:r>
            <a:r>
              <a:rPr lang="hu-HU" sz="2800" dirty="0">
                <a:solidFill>
                  <a:schemeClr val="bg2">
                    <a:lumMod val="50000"/>
                  </a:schemeClr>
                </a:solidFill>
                <a:latin typeface="Century" panose="02040604050505020304" pitchFamily="18" charset="0"/>
              </a:rPr>
              <a:t> ezáltal a partnert </a:t>
            </a:r>
            <a:r>
              <a:rPr lang="hu-HU" sz="2800" b="1" dirty="0">
                <a:solidFill>
                  <a:schemeClr val="bg2">
                    <a:lumMod val="50000"/>
                  </a:schemeClr>
                </a:solidFill>
                <a:latin typeface="Century" panose="02040604050505020304" pitchFamily="18" charset="0"/>
              </a:rPr>
              <a:t>hatalmában tartsa </a:t>
            </a:r>
            <a:r>
              <a:rPr lang="hu-HU" sz="2800" dirty="0">
                <a:solidFill>
                  <a:schemeClr val="bg2">
                    <a:lumMod val="50000"/>
                  </a:schemeClr>
                </a:solidFill>
                <a:latin typeface="Century" panose="02040604050505020304" pitchFamily="18" charset="0"/>
              </a:rPr>
              <a:t>és </a:t>
            </a:r>
            <a:r>
              <a:rPr lang="hu-HU" sz="2800" b="1" dirty="0">
                <a:solidFill>
                  <a:schemeClr val="bg2">
                    <a:lumMod val="50000"/>
                  </a:schemeClr>
                </a:solidFill>
                <a:latin typeface="Century" panose="02040604050505020304" pitchFamily="18" charset="0"/>
              </a:rPr>
              <a:t>felette ellenőrzést és uralmat gyakoroljon</a:t>
            </a:r>
            <a:r>
              <a:rPr lang="hu-HU" sz="2800" dirty="0">
                <a:solidFill>
                  <a:schemeClr val="bg2">
                    <a:lumMod val="50000"/>
                  </a:schemeClr>
                </a:solidFill>
                <a:latin typeface="Century" panose="02040604050505020304" pitchFamily="18" charset="0"/>
              </a:rPr>
              <a:t>." </a:t>
            </a:r>
            <a:endParaRPr lang="hu-HU" sz="2800" dirty="0" smtClean="0">
              <a:solidFill>
                <a:schemeClr val="bg2">
                  <a:lumMod val="50000"/>
                </a:schemeClr>
              </a:solidFill>
              <a:latin typeface="Century" panose="02040604050505020304" pitchFamily="18" charset="0"/>
            </a:endParaRPr>
          </a:p>
          <a:p>
            <a:endParaRPr lang="hu-HU" dirty="0"/>
          </a:p>
          <a:p>
            <a:endParaRPr lang="hu-HU" dirty="0"/>
          </a:p>
        </p:txBody>
      </p:sp>
      <p:sp>
        <p:nvSpPr>
          <p:cNvPr id="5" name="Szövegdoboz 4"/>
          <p:cNvSpPr txBox="1"/>
          <p:nvPr/>
        </p:nvSpPr>
        <p:spPr>
          <a:xfrm rot="20892441">
            <a:off x="766450" y="4761361"/>
            <a:ext cx="3335866" cy="584775"/>
          </a:xfrm>
          <a:prstGeom prst="rect">
            <a:avLst/>
          </a:prstGeom>
          <a:noFill/>
        </p:spPr>
        <p:txBody>
          <a:bodyPr wrap="square" rtlCol="0">
            <a:spAutoFit/>
          </a:bodyPr>
          <a:lstStyle/>
          <a:p>
            <a:r>
              <a:rPr lang="hu-HU" sz="3200" dirty="0" smtClean="0">
                <a:solidFill>
                  <a:schemeClr val="accent6">
                    <a:lumMod val="20000"/>
                    <a:lumOff val="80000"/>
                  </a:schemeClr>
                </a:solidFill>
                <a:latin typeface="Century" panose="02040604050505020304" pitchFamily="18" charset="0"/>
              </a:rPr>
              <a:t>erőszak</a:t>
            </a:r>
            <a:endParaRPr lang="hu-HU" sz="3200" dirty="0">
              <a:solidFill>
                <a:schemeClr val="accent6">
                  <a:lumMod val="20000"/>
                  <a:lumOff val="80000"/>
                </a:schemeClr>
              </a:solidFill>
              <a:latin typeface="Century" panose="02040604050505020304" pitchFamily="18" charset="0"/>
            </a:endParaRPr>
          </a:p>
        </p:txBody>
      </p:sp>
      <p:sp>
        <p:nvSpPr>
          <p:cNvPr id="6" name="Szövegdoboz 5"/>
          <p:cNvSpPr txBox="1"/>
          <p:nvPr/>
        </p:nvSpPr>
        <p:spPr>
          <a:xfrm>
            <a:off x="4126868" y="4963354"/>
            <a:ext cx="4605867" cy="584775"/>
          </a:xfrm>
          <a:prstGeom prst="rect">
            <a:avLst/>
          </a:prstGeom>
          <a:noFill/>
        </p:spPr>
        <p:txBody>
          <a:bodyPr wrap="square" rtlCol="0">
            <a:spAutoFit/>
          </a:bodyPr>
          <a:lstStyle/>
          <a:p>
            <a:r>
              <a:rPr lang="hu-HU" sz="3200" dirty="0" smtClean="0">
                <a:solidFill>
                  <a:schemeClr val="accent6">
                    <a:lumMod val="20000"/>
                    <a:lumOff val="80000"/>
                  </a:schemeClr>
                </a:solidFill>
                <a:latin typeface="Century" panose="02040604050505020304" pitchFamily="18" charset="0"/>
              </a:rPr>
              <a:t>hatalom</a:t>
            </a:r>
            <a:endParaRPr lang="hu-HU" sz="3200" dirty="0">
              <a:solidFill>
                <a:schemeClr val="accent6">
                  <a:lumMod val="20000"/>
                  <a:lumOff val="80000"/>
                </a:schemeClr>
              </a:solidFill>
              <a:latin typeface="Century" panose="02040604050505020304" pitchFamily="18" charset="0"/>
            </a:endParaRPr>
          </a:p>
        </p:txBody>
      </p:sp>
      <p:sp>
        <p:nvSpPr>
          <p:cNvPr id="7" name="Szövegdoboz 6"/>
          <p:cNvSpPr txBox="1"/>
          <p:nvPr/>
        </p:nvSpPr>
        <p:spPr>
          <a:xfrm rot="739862">
            <a:off x="6307090" y="5475655"/>
            <a:ext cx="2122697" cy="584775"/>
          </a:xfrm>
          <a:prstGeom prst="rect">
            <a:avLst/>
          </a:prstGeom>
          <a:noFill/>
        </p:spPr>
        <p:txBody>
          <a:bodyPr wrap="none" rtlCol="0">
            <a:spAutoFit/>
          </a:bodyPr>
          <a:lstStyle/>
          <a:p>
            <a:r>
              <a:rPr lang="hu-HU" sz="3200" dirty="0" smtClean="0">
                <a:solidFill>
                  <a:schemeClr val="accent6">
                    <a:lumMod val="20000"/>
                    <a:lumOff val="80000"/>
                  </a:schemeClr>
                </a:solidFill>
                <a:latin typeface="Century" panose="02040604050505020304" pitchFamily="18" charset="0"/>
              </a:rPr>
              <a:t>ellenőrzés</a:t>
            </a:r>
            <a:endParaRPr lang="hu-HU" sz="3200" dirty="0">
              <a:solidFill>
                <a:schemeClr val="accent6">
                  <a:lumMod val="20000"/>
                  <a:lumOff val="80000"/>
                </a:schemeClr>
              </a:solidFill>
              <a:latin typeface="Century" panose="02040604050505020304" pitchFamily="18" charset="0"/>
            </a:endParaRPr>
          </a:p>
        </p:txBody>
      </p:sp>
      <p:sp>
        <p:nvSpPr>
          <p:cNvPr id="8" name="Szövegdoboz 7"/>
          <p:cNvSpPr txBox="1"/>
          <p:nvPr/>
        </p:nvSpPr>
        <p:spPr>
          <a:xfrm rot="20631239">
            <a:off x="7744858" y="4019031"/>
            <a:ext cx="3318934" cy="584775"/>
          </a:xfrm>
          <a:prstGeom prst="rect">
            <a:avLst/>
          </a:prstGeom>
          <a:noFill/>
        </p:spPr>
        <p:txBody>
          <a:bodyPr wrap="square" rtlCol="0">
            <a:spAutoFit/>
          </a:bodyPr>
          <a:lstStyle/>
          <a:p>
            <a:r>
              <a:rPr lang="hu-HU" sz="3200" dirty="0" smtClean="0">
                <a:solidFill>
                  <a:schemeClr val="accent6">
                    <a:lumMod val="20000"/>
                    <a:lumOff val="80000"/>
                  </a:schemeClr>
                </a:solidFill>
                <a:latin typeface="Century" panose="02040604050505020304" pitchFamily="18" charset="0"/>
              </a:rPr>
              <a:t>sérülés</a:t>
            </a:r>
            <a:endParaRPr lang="hu-HU" sz="3200" dirty="0">
              <a:solidFill>
                <a:schemeClr val="accent6">
                  <a:lumMod val="20000"/>
                  <a:lumOff val="80000"/>
                </a:schemeClr>
              </a:solidFill>
              <a:latin typeface="Century" panose="02040604050505020304" pitchFamily="18" charset="0"/>
            </a:endParaRPr>
          </a:p>
        </p:txBody>
      </p:sp>
      <p:sp>
        <p:nvSpPr>
          <p:cNvPr id="9" name="Szövegdoboz 8"/>
          <p:cNvSpPr txBox="1"/>
          <p:nvPr/>
        </p:nvSpPr>
        <p:spPr>
          <a:xfrm rot="1109385">
            <a:off x="2290274" y="5636153"/>
            <a:ext cx="2185214" cy="584775"/>
          </a:xfrm>
          <a:prstGeom prst="rect">
            <a:avLst/>
          </a:prstGeom>
          <a:noFill/>
        </p:spPr>
        <p:txBody>
          <a:bodyPr wrap="none" rtlCol="0">
            <a:spAutoFit/>
          </a:bodyPr>
          <a:lstStyle/>
          <a:p>
            <a:r>
              <a:rPr lang="hu-HU" sz="3200" dirty="0" smtClean="0">
                <a:solidFill>
                  <a:schemeClr val="accent6">
                    <a:lumMod val="20000"/>
                    <a:lumOff val="80000"/>
                  </a:schemeClr>
                </a:solidFill>
                <a:latin typeface="Century" panose="02040604050505020304" pitchFamily="18" charset="0"/>
              </a:rPr>
              <a:t>fenyegetés</a:t>
            </a:r>
            <a:endParaRPr lang="hu-HU" sz="3200" dirty="0">
              <a:solidFill>
                <a:schemeClr val="accent6">
                  <a:lumMod val="20000"/>
                  <a:lumOff val="80000"/>
                </a:schemeClr>
              </a:solidFill>
              <a:latin typeface="Century" panose="02040604050505020304" pitchFamily="18" charset="0"/>
            </a:endParaRPr>
          </a:p>
        </p:txBody>
      </p:sp>
      <p:sp>
        <p:nvSpPr>
          <p:cNvPr id="11" name="Téglalap 10"/>
          <p:cNvSpPr/>
          <p:nvPr/>
        </p:nvSpPr>
        <p:spPr>
          <a:xfrm rot="921435">
            <a:off x="8109760" y="2215027"/>
            <a:ext cx="3451586" cy="369332"/>
          </a:xfrm>
          <a:prstGeom prst="rect">
            <a:avLst/>
          </a:prstGeom>
        </p:spPr>
        <p:txBody>
          <a:bodyPr wrap="none">
            <a:spAutoFit/>
          </a:bodyPr>
          <a:lstStyle/>
          <a:p>
            <a:r>
              <a:rPr lang="hu-HU" dirty="0"/>
              <a:t>https://youtu.be/2lwSdMEsafI</a:t>
            </a:r>
          </a:p>
        </p:txBody>
      </p:sp>
    </p:spTree>
    <p:extLst>
      <p:ext uri="{BB962C8B-B14F-4D97-AF65-F5344CB8AC3E}">
        <p14:creationId xmlns:p14="http://schemas.microsoft.com/office/powerpoint/2010/main" val="3508399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21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Szövegdoboz 1"/>
          <p:cNvSpPr txBox="1"/>
          <p:nvPr/>
        </p:nvSpPr>
        <p:spPr>
          <a:xfrm>
            <a:off x="594937" y="165312"/>
            <a:ext cx="10979288" cy="646331"/>
          </a:xfrm>
          <a:prstGeom prst="rect">
            <a:avLst/>
          </a:prstGeom>
          <a:noFill/>
        </p:spPr>
        <p:txBody>
          <a:bodyPr wrap="none" rtlCol="0">
            <a:spAutoFit/>
          </a:bodyPr>
          <a:lstStyle/>
          <a:p>
            <a:r>
              <a:rPr lang="hu-HU" sz="3600" dirty="0" smtClean="0">
                <a:solidFill>
                  <a:schemeClr val="accent6">
                    <a:lumMod val="75000"/>
                  </a:schemeClr>
                </a:solidFill>
                <a:latin typeface="Century" panose="02040604050505020304" pitchFamily="18" charset="0"/>
              </a:rPr>
              <a:t>Hozzátartozók közötti erőszak - kapcsolati erőszak</a:t>
            </a:r>
            <a:endParaRPr lang="hu-HU" sz="3600" dirty="0">
              <a:solidFill>
                <a:schemeClr val="accent6">
                  <a:lumMod val="75000"/>
                </a:schemeClr>
              </a:solidFill>
              <a:latin typeface="Century" panose="02040604050505020304" pitchFamily="18" charset="0"/>
            </a:endParaRPr>
          </a:p>
        </p:txBody>
      </p:sp>
      <p:sp>
        <p:nvSpPr>
          <p:cNvPr id="3" name="Szövegdoboz 2"/>
          <p:cNvSpPr txBox="1"/>
          <p:nvPr/>
        </p:nvSpPr>
        <p:spPr>
          <a:xfrm>
            <a:off x="594937" y="639363"/>
            <a:ext cx="10617199" cy="2646878"/>
          </a:xfrm>
          <a:prstGeom prst="rect">
            <a:avLst/>
          </a:prstGeom>
          <a:noFill/>
        </p:spPr>
        <p:txBody>
          <a:bodyPr wrap="square" rtlCol="0">
            <a:spAutoFit/>
          </a:bodyPr>
          <a:lstStyle/>
          <a:p>
            <a:endParaRPr lang="hu-HU" dirty="0" smtClean="0"/>
          </a:p>
          <a:p>
            <a:pPr algn="just"/>
            <a:r>
              <a:rPr lang="hu-HU" sz="1600" dirty="0">
                <a:solidFill>
                  <a:schemeClr val="bg2">
                    <a:lumMod val="50000"/>
                  </a:schemeClr>
                </a:solidFill>
                <a:latin typeface="Century" panose="02040604050505020304" pitchFamily="18" charset="0"/>
              </a:rPr>
              <a:t>A </a:t>
            </a:r>
            <a:r>
              <a:rPr lang="hu-HU" sz="1600" b="1" dirty="0">
                <a:solidFill>
                  <a:schemeClr val="bg2">
                    <a:lumMod val="50000"/>
                  </a:schemeClr>
                </a:solidFill>
                <a:latin typeface="Century" panose="02040604050505020304" pitchFamily="18" charset="0"/>
              </a:rPr>
              <a:t>kapcsolati erőszak </a:t>
            </a:r>
            <a:r>
              <a:rPr lang="hu-HU" sz="1600" dirty="0">
                <a:solidFill>
                  <a:schemeClr val="bg2">
                    <a:lumMod val="50000"/>
                  </a:schemeClr>
                </a:solidFill>
                <a:latin typeface="Century" panose="02040604050505020304" pitchFamily="18" charset="0"/>
              </a:rPr>
              <a:t>törvényi tényállásában </a:t>
            </a:r>
            <a:r>
              <a:rPr lang="hu-HU" sz="1600" dirty="0" smtClean="0">
                <a:solidFill>
                  <a:schemeClr val="bg2">
                    <a:lumMod val="50000"/>
                  </a:schemeClr>
                </a:solidFill>
                <a:latin typeface="Century" panose="02040604050505020304" pitchFamily="18" charset="0"/>
              </a:rPr>
              <a:t>(Btk</a:t>
            </a:r>
            <a:r>
              <a:rPr lang="hu-HU" sz="1600" dirty="0">
                <a:solidFill>
                  <a:schemeClr val="bg2">
                    <a:lumMod val="50000"/>
                  </a:schemeClr>
                </a:solidFill>
                <a:latin typeface="Century" panose="02040604050505020304" pitchFamily="18" charset="0"/>
              </a:rPr>
              <a:t>. 212/A</a:t>
            </a:r>
            <a:r>
              <a:rPr lang="hu-HU" sz="1600" dirty="0" smtClean="0">
                <a:solidFill>
                  <a:schemeClr val="bg2">
                    <a:lumMod val="50000"/>
                  </a:schemeClr>
                </a:solidFill>
                <a:latin typeface="Century" panose="02040604050505020304" pitchFamily="18" charset="0"/>
              </a:rPr>
              <a:t>.) négy </a:t>
            </a:r>
            <a:r>
              <a:rPr lang="hu-HU" sz="1600" dirty="0">
                <a:solidFill>
                  <a:schemeClr val="bg2">
                    <a:lumMod val="50000"/>
                  </a:schemeClr>
                </a:solidFill>
                <a:latin typeface="Century" panose="02040604050505020304" pitchFamily="18" charset="0"/>
              </a:rPr>
              <a:t>alakzatot különböztethetünk meg, ezek közös jellemzője az elkövető gyermekének szülője, továbbá az elkövetéskor vagy korábban vele közös háztartásban vagy egy lakásban élő hozzátartozója, volt házastársa, volt élettársa, gondnoka, gondnokoltja, gyámja vagy gyámoltja sérelmére rendszeresen </a:t>
            </a:r>
            <a:r>
              <a:rPr lang="hu-HU" sz="1600" dirty="0" smtClean="0">
                <a:solidFill>
                  <a:schemeClr val="bg2">
                    <a:lumMod val="50000"/>
                  </a:schemeClr>
                </a:solidFill>
                <a:latin typeface="Century" panose="02040604050505020304" pitchFamily="18" charset="0"/>
              </a:rPr>
              <a:t>(</a:t>
            </a:r>
            <a:r>
              <a:rPr lang="hu-HU" sz="1600" dirty="0">
                <a:solidFill>
                  <a:schemeClr val="bg2">
                    <a:lumMod val="50000"/>
                  </a:schemeClr>
                </a:solidFill>
                <a:latin typeface="Century" panose="02040604050505020304" pitchFamily="18" charset="0"/>
              </a:rPr>
              <a:t>legalább két rövid </a:t>
            </a:r>
            <a:r>
              <a:rPr lang="hu-HU" sz="1600" dirty="0" err="1">
                <a:solidFill>
                  <a:schemeClr val="bg2">
                    <a:lumMod val="50000"/>
                  </a:schemeClr>
                </a:solidFill>
                <a:latin typeface="Century" panose="02040604050505020304" pitchFamily="18" charset="0"/>
              </a:rPr>
              <a:t>időközönkénti</a:t>
            </a:r>
            <a:r>
              <a:rPr lang="hu-HU" sz="1600" dirty="0">
                <a:solidFill>
                  <a:schemeClr val="bg2">
                    <a:lumMod val="50000"/>
                  </a:schemeClr>
                </a:solidFill>
                <a:latin typeface="Century" panose="02040604050505020304" pitchFamily="18" charset="0"/>
              </a:rPr>
              <a:t> elkövetést </a:t>
            </a:r>
            <a:r>
              <a:rPr lang="hu-HU" sz="1600" dirty="0" smtClean="0">
                <a:solidFill>
                  <a:schemeClr val="bg2">
                    <a:lumMod val="50000"/>
                  </a:schemeClr>
                </a:solidFill>
                <a:latin typeface="Century" panose="02040604050505020304" pitchFamily="18" charset="0"/>
              </a:rPr>
              <a:t>takar) történő </a:t>
            </a:r>
            <a:r>
              <a:rPr lang="hu-HU" sz="1600" dirty="0">
                <a:solidFill>
                  <a:schemeClr val="bg2">
                    <a:lumMod val="50000"/>
                  </a:schemeClr>
                </a:solidFill>
                <a:latin typeface="Century" panose="02040604050505020304" pitchFamily="18" charset="0"/>
              </a:rPr>
              <a:t>elkövetés</a:t>
            </a:r>
            <a:r>
              <a:rPr lang="hu-HU" sz="1600" dirty="0" smtClean="0">
                <a:solidFill>
                  <a:schemeClr val="bg2">
                    <a:lumMod val="50000"/>
                  </a:schemeClr>
                </a:solidFill>
                <a:latin typeface="Century" panose="02040604050505020304" pitchFamily="18" charset="0"/>
              </a:rPr>
              <a:t>. </a:t>
            </a:r>
            <a:r>
              <a:rPr lang="hu-HU" sz="1600" dirty="0">
                <a:solidFill>
                  <a:schemeClr val="bg2">
                    <a:lumMod val="50000"/>
                  </a:schemeClr>
                </a:solidFill>
                <a:latin typeface="Century" panose="02040604050505020304" pitchFamily="18" charset="0"/>
              </a:rPr>
              <a:t>Az elkövetési magatartások a két alapesetben </a:t>
            </a:r>
            <a:r>
              <a:rPr lang="hu-HU" sz="1600" b="1" dirty="0">
                <a:solidFill>
                  <a:schemeClr val="bg2">
                    <a:lumMod val="50000"/>
                  </a:schemeClr>
                </a:solidFill>
                <a:latin typeface="Century" panose="02040604050505020304" pitchFamily="18" charset="0"/>
              </a:rPr>
              <a:t>az emberi méltóságot súlyosan sértő, megalázó és erőszakos magatartás,</a:t>
            </a:r>
            <a:r>
              <a:rPr lang="hu-HU" sz="1600" dirty="0">
                <a:solidFill>
                  <a:schemeClr val="bg2">
                    <a:lumMod val="50000"/>
                  </a:schemeClr>
                </a:solidFill>
                <a:latin typeface="Century" panose="02040604050505020304" pitchFamily="18" charset="0"/>
              </a:rPr>
              <a:t> illetőleg a közös gazdálkodás körébe vagy közös vagyonba tartozó </a:t>
            </a:r>
            <a:r>
              <a:rPr lang="hu-HU" sz="1600" b="1" dirty="0">
                <a:solidFill>
                  <a:schemeClr val="bg2">
                    <a:lumMod val="50000"/>
                  </a:schemeClr>
                </a:solidFill>
                <a:latin typeface="Century" panose="02040604050505020304" pitchFamily="18" charset="0"/>
              </a:rPr>
              <a:t>anyagi javak elvonása </a:t>
            </a:r>
            <a:r>
              <a:rPr lang="hu-HU" sz="1600" dirty="0">
                <a:solidFill>
                  <a:schemeClr val="bg2">
                    <a:lumMod val="50000"/>
                  </a:schemeClr>
                </a:solidFill>
                <a:latin typeface="Century" panose="02040604050505020304" pitchFamily="18" charset="0"/>
              </a:rPr>
              <a:t>és ezzel a sértett </a:t>
            </a:r>
            <a:r>
              <a:rPr lang="hu-HU" sz="1600" b="1" dirty="0">
                <a:solidFill>
                  <a:schemeClr val="bg2">
                    <a:lumMod val="50000"/>
                  </a:schemeClr>
                </a:solidFill>
                <a:latin typeface="Century" panose="02040604050505020304" pitchFamily="18" charset="0"/>
              </a:rPr>
              <a:t>súlyos nélkülözésnek történő kitétele</a:t>
            </a:r>
            <a:r>
              <a:rPr lang="hu-HU" sz="1600" dirty="0">
                <a:solidFill>
                  <a:schemeClr val="bg2">
                    <a:lumMod val="50000"/>
                  </a:schemeClr>
                </a:solidFill>
                <a:latin typeface="Century" panose="02040604050505020304" pitchFamily="18" charset="0"/>
              </a:rPr>
              <a:t>.</a:t>
            </a:r>
          </a:p>
          <a:p>
            <a:endParaRPr lang="hu-HU" dirty="0"/>
          </a:p>
          <a:p>
            <a:endParaRPr lang="hu-HU" dirty="0"/>
          </a:p>
        </p:txBody>
      </p:sp>
      <p:sp>
        <p:nvSpPr>
          <p:cNvPr id="4" name="Szövegdoboz 3"/>
          <p:cNvSpPr txBox="1"/>
          <p:nvPr/>
        </p:nvSpPr>
        <p:spPr>
          <a:xfrm>
            <a:off x="597057" y="2703555"/>
            <a:ext cx="4724038" cy="4401205"/>
          </a:xfrm>
          <a:prstGeom prst="rect">
            <a:avLst/>
          </a:prstGeom>
          <a:noFill/>
        </p:spPr>
        <p:txBody>
          <a:bodyPr wrap="square" rtlCol="0">
            <a:spAutoFit/>
          </a:bodyPr>
          <a:lstStyle/>
          <a:p>
            <a:r>
              <a:rPr lang="hu-HU" b="1" dirty="0" smtClean="0">
                <a:solidFill>
                  <a:schemeClr val="bg1"/>
                </a:solidFill>
                <a:effectLst>
                  <a:outerShdw blurRad="38100" dist="38100" dir="2700000" algn="tl">
                    <a:srgbClr val="000000">
                      <a:alpha val="43137"/>
                    </a:srgbClr>
                  </a:outerShdw>
                </a:effectLst>
              </a:rPr>
              <a:t>Ki ellen?</a:t>
            </a:r>
          </a:p>
          <a:p>
            <a:pPr marL="285750" indent="-285750">
              <a:buFont typeface="Arial" panose="020B0604020202020204" pitchFamily="34" charset="0"/>
              <a:buChar char="•"/>
            </a:pPr>
            <a:r>
              <a:rPr lang="hu-HU" sz="1600" dirty="0" smtClean="0">
                <a:solidFill>
                  <a:schemeClr val="bg1"/>
                </a:solidFill>
              </a:rPr>
              <a:t>Gyermekének szülője</a:t>
            </a:r>
          </a:p>
          <a:p>
            <a:pPr marL="285750" indent="-285750">
              <a:buFont typeface="Arial" panose="020B0604020202020204" pitchFamily="34" charset="0"/>
              <a:buChar char="•"/>
            </a:pPr>
            <a:r>
              <a:rPr lang="hu-HU" sz="1600" dirty="0" smtClean="0">
                <a:solidFill>
                  <a:schemeClr val="bg1"/>
                </a:solidFill>
              </a:rPr>
              <a:t>Elkövetéskor vagy korábban egy háztartásban, lakásban élő</a:t>
            </a:r>
          </a:p>
          <a:p>
            <a:pPr marL="742950" lvl="1" indent="-285750">
              <a:buFont typeface="Wingdings" panose="05000000000000000000" pitchFamily="2" charset="2"/>
              <a:buChar char="ü"/>
            </a:pPr>
            <a:r>
              <a:rPr lang="hu-HU" sz="1400" dirty="0" smtClean="0">
                <a:solidFill>
                  <a:schemeClr val="accent6">
                    <a:lumMod val="40000"/>
                    <a:lumOff val="60000"/>
                  </a:schemeClr>
                </a:solidFill>
              </a:rPr>
              <a:t>házastárs</a:t>
            </a:r>
            <a:r>
              <a:rPr lang="hu-HU" sz="1400" dirty="0">
                <a:solidFill>
                  <a:schemeClr val="accent6">
                    <a:lumMod val="40000"/>
                    <a:lumOff val="60000"/>
                  </a:schemeClr>
                </a:solidFill>
              </a:rPr>
              <a:t>, </a:t>
            </a:r>
            <a:r>
              <a:rPr lang="hu-HU" sz="1400" dirty="0" smtClean="0">
                <a:solidFill>
                  <a:schemeClr val="accent6">
                    <a:lumMod val="40000"/>
                    <a:lumOff val="60000"/>
                  </a:schemeClr>
                </a:solidFill>
              </a:rPr>
              <a:t>élettárs, bejegyzett élettárs</a:t>
            </a:r>
          </a:p>
          <a:p>
            <a:pPr marL="742950" lvl="1" indent="-285750">
              <a:buFont typeface="Wingdings" panose="05000000000000000000" pitchFamily="2" charset="2"/>
              <a:buChar char="ü"/>
            </a:pPr>
            <a:r>
              <a:rPr lang="hu-HU" sz="1400" dirty="0">
                <a:solidFill>
                  <a:schemeClr val="accent6">
                    <a:lumMod val="40000"/>
                    <a:lumOff val="60000"/>
                  </a:schemeClr>
                </a:solidFill>
              </a:rPr>
              <a:t>v</a:t>
            </a:r>
            <a:r>
              <a:rPr lang="hu-HU" sz="1400" dirty="0" smtClean="0">
                <a:solidFill>
                  <a:schemeClr val="accent6">
                    <a:lumMod val="40000"/>
                    <a:lumOff val="60000"/>
                  </a:schemeClr>
                </a:solidFill>
              </a:rPr>
              <a:t>olt házastárs, volt élettárs</a:t>
            </a:r>
          </a:p>
          <a:p>
            <a:pPr marL="742950" lvl="1" indent="-285750">
              <a:buFont typeface="Wingdings" panose="05000000000000000000" pitchFamily="2" charset="2"/>
              <a:buChar char="ü"/>
            </a:pPr>
            <a:r>
              <a:rPr lang="hu-HU" sz="1400" dirty="0" err="1" smtClean="0">
                <a:solidFill>
                  <a:schemeClr val="accent6">
                    <a:lumMod val="40000"/>
                    <a:lumOff val="60000"/>
                  </a:schemeClr>
                </a:solidFill>
              </a:rPr>
              <a:t>egyeneságbeli</a:t>
            </a:r>
            <a:r>
              <a:rPr lang="hu-HU" sz="1400" dirty="0" smtClean="0">
                <a:solidFill>
                  <a:schemeClr val="accent6">
                    <a:lumMod val="40000"/>
                    <a:lumOff val="60000"/>
                  </a:schemeClr>
                </a:solidFill>
              </a:rPr>
              <a:t> rokon (szülő, nagyszülő, gyermek, unoka)</a:t>
            </a:r>
          </a:p>
          <a:p>
            <a:pPr marL="742950" lvl="1" indent="-285750">
              <a:buFont typeface="Wingdings" panose="05000000000000000000" pitchFamily="2" charset="2"/>
              <a:buChar char="ü"/>
            </a:pPr>
            <a:r>
              <a:rPr lang="hu-HU" sz="1400" dirty="0" err="1" smtClean="0">
                <a:solidFill>
                  <a:schemeClr val="accent6">
                    <a:lumMod val="40000"/>
                    <a:lumOff val="60000"/>
                  </a:schemeClr>
                </a:solidFill>
              </a:rPr>
              <a:t>Egyeneságbeli</a:t>
            </a:r>
            <a:r>
              <a:rPr lang="hu-HU" sz="1400" dirty="0" smtClean="0">
                <a:solidFill>
                  <a:schemeClr val="accent6">
                    <a:lumMod val="40000"/>
                    <a:lumOff val="60000"/>
                  </a:schemeClr>
                </a:solidFill>
              </a:rPr>
              <a:t> rokon házas-,élettársa</a:t>
            </a:r>
          </a:p>
          <a:p>
            <a:pPr marL="742950" lvl="1" indent="-285750">
              <a:buFont typeface="Wingdings" panose="05000000000000000000" pitchFamily="2" charset="2"/>
              <a:buChar char="ü"/>
            </a:pPr>
            <a:r>
              <a:rPr lang="hu-HU" sz="1400" dirty="0" smtClean="0">
                <a:solidFill>
                  <a:schemeClr val="accent6">
                    <a:lumMod val="40000"/>
                    <a:lumOff val="60000"/>
                  </a:schemeClr>
                </a:solidFill>
              </a:rPr>
              <a:t>örökbefogadott</a:t>
            </a:r>
            <a:r>
              <a:rPr lang="hu-HU" sz="1400" dirty="0">
                <a:solidFill>
                  <a:schemeClr val="accent6">
                    <a:lumMod val="40000"/>
                    <a:lumOff val="60000"/>
                  </a:schemeClr>
                </a:solidFill>
              </a:rPr>
              <a:t>, a mostoha- és a nevelt </a:t>
            </a:r>
            <a:r>
              <a:rPr lang="hu-HU" sz="1400" dirty="0" smtClean="0">
                <a:solidFill>
                  <a:schemeClr val="accent6">
                    <a:lumMod val="40000"/>
                    <a:lumOff val="60000"/>
                  </a:schemeClr>
                </a:solidFill>
              </a:rPr>
              <a:t>gyermek </a:t>
            </a:r>
          </a:p>
          <a:p>
            <a:pPr marL="742950" lvl="1" indent="-285750">
              <a:buFont typeface="Wingdings" panose="05000000000000000000" pitchFamily="2" charset="2"/>
              <a:buChar char="ü"/>
            </a:pPr>
            <a:r>
              <a:rPr lang="hu-HU" sz="1400" dirty="0" smtClean="0">
                <a:solidFill>
                  <a:schemeClr val="accent6">
                    <a:lumMod val="40000"/>
                    <a:lumOff val="60000"/>
                  </a:schemeClr>
                </a:solidFill>
              </a:rPr>
              <a:t>örökbefogadó-</a:t>
            </a:r>
            <a:r>
              <a:rPr lang="hu-HU" sz="1400" dirty="0">
                <a:solidFill>
                  <a:schemeClr val="accent6">
                    <a:lumMod val="40000"/>
                    <a:lumOff val="60000"/>
                  </a:schemeClr>
                </a:solidFill>
              </a:rPr>
              <a:t>, a mostoha- és a nevelőszülő </a:t>
            </a:r>
            <a:endParaRPr lang="hu-HU" sz="1400" dirty="0" smtClean="0">
              <a:solidFill>
                <a:schemeClr val="accent6">
                  <a:lumMod val="40000"/>
                  <a:lumOff val="60000"/>
                </a:schemeClr>
              </a:solidFill>
            </a:endParaRPr>
          </a:p>
          <a:p>
            <a:pPr marL="742950" lvl="1" indent="-285750">
              <a:buFont typeface="Wingdings" panose="05000000000000000000" pitchFamily="2" charset="2"/>
              <a:buChar char="ü"/>
            </a:pPr>
            <a:r>
              <a:rPr lang="hu-HU" sz="1400" dirty="0" smtClean="0">
                <a:solidFill>
                  <a:schemeClr val="accent6">
                    <a:lumMod val="40000"/>
                    <a:lumOff val="60000"/>
                  </a:schemeClr>
                </a:solidFill>
              </a:rPr>
              <a:t>testvér, testvér házas-,élettársa</a:t>
            </a:r>
          </a:p>
          <a:p>
            <a:pPr marL="742950" lvl="1" indent="-285750">
              <a:buFont typeface="Wingdings" panose="05000000000000000000" pitchFamily="2" charset="2"/>
              <a:buChar char="ü"/>
            </a:pPr>
            <a:r>
              <a:rPr lang="hu-HU" sz="1400" dirty="0" smtClean="0">
                <a:solidFill>
                  <a:schemeClr val="accent6">
                    <a:lumMod val="40000"/>
                    <a:lumOff val="60000"/>
                  </a:schemeClr>
                </a:solidFill>
              </a:rPr>
              <a:t>Házastárs, élettárs </a:t>
            </a:r>
            <a:r>
              <a:rPr lang="hu-HU" sz="1400" dirty="0" err="1" smtClean="0">
                <a:solidFill>
                  <a:schemeClr val="accent6">
                    <a:lumMod val="40000"/>
                    <a:lumOff val="60000"/>
                  </a:schemeClr>
                </a:solidFill>
              </a:rPr>
              <a:t>egyeneságbeli</a:t>
            </a:r>
            <a:r>
              <a:rPr lang="hu-HU" sz="1400" dirty="0" smtClean="0">
                <a:solidFill>
                  <a:schemeClr val="accent6">
                    <a:lumMod val="40000"/>
                    <a:lumOff val="60000"/>
                  </a:schemeClr>
                </a:solidFill>
              </a:rPr>
              <a:t> rokona, testvére</a:t>
            </a:r>
          </a:p>
          <a:p>
            <a:pPr marL="742950" lvl="1" indent="-285750">
              <a:buFont typeface="Wingdings" panose="05000000000000000000" pitchFamily="2" charset="2"/>
              <a:buChar char="ü"/>
            </a:pPr>
            <a:r>
              <a:rPr lang="hu-HU" sz="1400" dirty="0" smtClean="0">
                <a:solidFill>
                  <a:schemeClr val="accent6">
                    <a:lumMod val="40000"/>
                    <a:lumOff val="60000"/>
                  </a:schemeClr>
                </a:solidFill>
              </a:rPr>
              <a:t>Gondnok, gondnokolt, gyám, gyámolt</a:t>
            </a:r>
            <a:endParaRPr lang="hu-HU" sz="1400" dirty="0">
              <a:solidFill>
                <a:schemeClr val="accent6">
                  <a:lumMod val="40000"/>
                  <a:lumOff val="60000"/>
                </a:schemeClr>
              </a:solidFill>
            </a:endParaRPr>
          </a:p>
          <a:p>
            <a:endParaRPr lang="hu-HU" sz="1600" dirty="0">
              <a:solidFill>
                <a:schemeClr val="bg1"/>
              </a:solidFill>
            </a:endParaRPr>
          </a:p>
          <a:p>
            <a:pPr marL="285750" indent="-285750">
              <a:buFont typeface="Wingdings" panose="05000000000000000000" pitchFamily="2" charset="2"/>
              <a:buChar char="ü"/>
            </a:pPr>
            <a:endParaRPr lang="hu-HU" sz="1600" dirty="0"/>
          </a:p>
        </p:txBody>
      </p:sp>
      <p:sp>
        <p:nvSpPr>
          <p:cNvPr id="6" name="Szövegdoboz 5"/>
          <p:cNvSpPr txBox="1"/>
          <p:nvPr/>
        </p:nvSpPr>
        <p:spPr>
          <a:xfrm flipH="1">
            <a:off x="5176521" y="2733224"/>
            <a:ext cx="2350523" cy="2585323"/>
          </a:xfrm>
          <a:prstGeom prst="rect">
            <a:avLst/>
          </a:prstGeom>
          <a:noFill/>
        </p:spPr>
        <p:txBody>
          <a:bodyPr wrap="square" rtlCol="0">
            <a:spAutoFit/>
          </a:bodyPr>
          <a:lstStyle/>
          <a:p>
            <a:r>
              <a:rPr lang="hu-HU" b="1" dirty="0" smtClean="0">
                <a:solidFill>
                  <a:schemeClr val="bg1"/>
                </a:solidFill>
                <a:effectLst>
                  <a:outerShdw blurRad="38100" dist="38100" dir="2700000" algn="tl">
                    <a:srgbClr val="000000">
                      <a:alpha val="43137"/>
                    </a:srgbClr>
                  </a:outerShdw>
                </a:effectLst>
              </a:rPr>
              <a:t>Mit?</a:t>
            </a:r>
          </a:p>
          <a:p>
            <a:pPr marL="285750" indent="-285750">
              <a:buFont typeface="Arial" panose="020B0604020202020204" pitchFamily="34" charset="0"/>
              <a:buChar char="•"/>
            </a:pPr>
            <a:r>
              <a:rPr lang="hu-HU" sz="1600" dirty="0">
                <a:solidFill>
                  <a:schemeClr val="bg1"/>
                </a:solidFill>
              </a:rPr>
              <a:t>az emberi méltóságot súlyosan sértő, megalázó és erőszakos magatartás</a:t>
            </a:r>
            <a:r>
              <a:rPr lang="hu-HU" sz="1600" dirty="0" smtClean="0">
                <a:solidFill>
                  <a:schemeClr val="bg1"/>
                </a:solidFill>
                <a:effectLst>
                  <a:outerShdw blurRad="38100" dist="38100" dir="2700000" algn="tl">
                    <a:srgbClr val="000000">
                      <a:alpha val="43137"/>
                    </a:srgbClr>
                  </a:outerShdw>
                </a:effectLst>
              </a:rPr>
              <a:t> </a:t>
            </a:r>
          </a:p>
          <a:p>
            <a:pPr marL="285750" indent="-285750">
              <a:buFont typeface="Arial" panose="020B0604020202020204" pitchFamily="34" charset="0"/>
              <a:buChar char="•"/>
            </a:pPr>
            <a:r>
              <a:rPr lang="hu-HU" sz="1600" dirty="0">
                <a:solidFill>
                  <a:schemeClr val="bg1"/>
                </a:solidFill>
              </a:rPr>
              <a:t>a</a:t>
            </a:r>
            <a:r>
              <a:rPr lang="hu-HU" sz="1600" dirty="0" smtClean="0">
                <a:solidFill>
                  <a:schemeClr val="bg1"/>
                </a:solidFill>
              </a:rPr>
              <a:t>nyagi javak elvonása</a:t>
            </a:r>
          </a:p>
          <a:p>
            <a:endParaRPr lang="hu-HU" sz="1600" dirty="0">
              <a:solidFill>
                <a:schemeClr val="bg1"/>
              </a:solidFill>
            </a:endParaRPr>
          </a:p>
        </p:txBody>
      </p:sp>
      <p:sp>
        <p:nvSpPr>
          <p:cNvPr id="7" name="Szövegdoboz 6"/>
          <p:cNvSpPr txBox="1"/>
          <p:nvPr/>
        </p:nvSpPr>
        <p:spPr>
          <a:xfrm>
            <a:off x="7527044" y="2733224"/>
            <a:ext cx="3977371" cy="923330"/>
          </a:xfrm>
          <a:prstGeom prst="rect">
            <a:avLst/>
          </a:prstGeom>
          <a:noFill/>
        </p:spPr>
        <p:txBody>
          <a:bodyPr wrap="none" rtlCol="0">
            <a:spAutoFit/>
          </a:bodyPr>
          <a:lstStyle/>
          <a:p>
            <a:r>
              <a:rPr lang="hu-HU" b="1" dirty="0" smtClean="0">
                <a:solidFill>
                  <a:schemeClr val="bg1"/>
                </a:solidFill>
                <a:effectLst>
                  <a:outerShdw blurRad="38100" dist="38100" dir="2700000" algn="tl">
                    <a:srgbClr val="000000">
                      <a:alpha val="43137"/>
                    </a:srgbClr>
                  </a:outerShdw>
                </a:effectLst>
              </a:rPr>
              <a:t>Hogyan?</a:t>
            </a:r>
          </a:p>
          <a:p>
            <a:pPr marL="285750" indent="-285750">
              <a:buFont typeface="Arial" panose="020B0604020202020204" pitchFamily="34" charset="0"/>
              <a:buChar char="•"/>
            </a:pPr>
            <a:r>
              <a:rPr lang="hu-HU" sz="1600" dirty="0" smtClean="0">
                <a:solidFill>
                  <a:schemeClr val="bg1"/>
                </a:solidFill>
              </a:rPr>
              <a:t>Rendszeresen (legalább 2 alkalom</a:t>
            </a:r>
            <a:r>
              <a:rPr lang="hu-HU" sz="1600" dirty="0" smtClean="0"/>
              <a:t>)</a:t>
            </a:r>
          </a:p>
          <a:p>
            <a:pPr marL="285750" indent="-285750">
              <a:buFont typeface="Arial" panose="020B0604020202020204" pitchFamily="34" charset="0"/>
              <a:buChar char="•"/>
            </a:pPr>
            <a:endParaRPr lang="hu-HU" dirty="0"/>
          </a:p>
        </p:txBody>
      </p:sp>
      <p:sp>
        <p:nvSpPr>
          <p:cNvPr id="8" name="Lefelé nyíl 7"/>
          <p:cNvSpPr/>
          <p:nvPr/>
        </p:nvSpPr>
        <p:spPr>
          <a:xfrm>
            <a:off x="6516711" y="4762475"/>
            <a:ext cx="193182" cy="363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p:cNvSpPr txBox="1"/>
          <p:nvPr/>
        </p:nvSpPr>
        <p:spPr>
          <a:xfrm>
            <a:off x="5016160" y="5063854"/>
            <a:ext cx="3387466" cy="615553"/>
          </a:xfrm>
          <a:prstGeom prst="rect">
            <a:avLst/>
          </a:prstGeom>
          <a:noFill/>
        </p:spPr>
        <p:txBody>
          <a:bodyPr wrap="none" rtlCol="0">
            <a:spAutoFit/>
          </a:bodyPr>
          <a:lstStyle/>
          <a:p>
            <a:pPr algn="ctr"/>
            <a:r>
              <a:rPr lang="hu-HU" b="1" dirty="0">
                <a:effectLst>
                  <a:outerShdw blurRad="38100" dist="38100" dir="2700000" algn="tl">
                    <a:srgbClr val="000000">
                      <a:alpha val="43137"/>
                    </a:srgbClr>
                  </a:outerShdw>
                </a:effectLst>
              </a:rPr>
              <a:t>m</a:t>
            </a:r>
            <a:r>
              <a:rPr lang="hu-HU" b="1" dirty="0" smtClean="0">
                <a:effectLst>
                  <a:outerShdw blurRad="38100" dist="38100" dir="2700000" algn="tl">
                    <a:srgbClr val="000000">
                      <a:alpha val="43137"/>
                    </a:srgbClr>
                  </a:outerShdw>
                </a:effectLst>
              </a:rPr>
              <a:t>agánindítványos</a:t>
            </a:r>
          </a:p>
          <a:p>
            <a:r>
              <a:rPr lang="hu-HU" sz="1600" dirty="0" smtClean="0"/>
              <a:t>2 évig terjedő szabadságvesztés</a:t>
            </a:r>
            <a:endParaRPr lang="hu-HU" sz="1600" dirty="0"/>
          </a:p>
        </p:txBody>
      </p:sp>
      <p:sp>
        <p:nvSpPr>
          <p:cNvPr id="10" name="Szövegdoboz 9"/>
          <p:cNvSpPr txBox="1"/>
          <p:nvPr/>
        </p:nvSpPr>
        <p:spPr>
          <a:xfrm>
            <a:off x="5143637" y="5628646"/>
            <a:ext cx="4096268" cy="1107996"/>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chemeClr val="bg1"/>
                </a:solidFill>
              </a:rPr>
              <a:t>h</a:t>
            </a:r>
            <a:r>
              <a:rPr lang="hu-HU" sz="1600" dirty="0" smtClean="0">
                <a:solidFill>
                  <a:schemeClr val="bg1"/>
                </a:solidFill>
              </a:rPr>
              <a:t>a van tettlegesség, személyi szabadság megsértése, kényszerítés    </a:t>
            </a:r>
          </a:p>
          <a:p>
            <a:r>
              <a:rPr lang="hu-HU" sz="1600" dirty="0" smtClean="0">
                <a:solidFill>
                  <a:schemeClr val="bg1"/>
                </a:solidFill>
              </a:rPr>
              <a:t>          </a:t>
            </a:r>
            <a:r>
              <a:rPr lang="hu-HU" b="1" dirty="0" smtClean="0">
                <a:effectLst>
                  <a:outerShdw blurRad="38100" dist="38100" dir="2700000" algn="tl">
                    <a:srgbClr val="000000">
                      <a:alpha val="43137"/>
                    </a:srgbClr>
                  </a:outerShdw>
                </a:effectLst>
              </a:rPr>
              <a:t>nem</a:t>
            </a:r>
            <a:r>
              <a:rPr lang="hu-HU" b="1" dirty="0" smtClean="0">
                <a:solidFill>
                  <a:schemeClr val="bg1"/>
                </a:solidFill>
                <a:effectLst>
                  <a:outerShdw blurRad="38100" dist="38100" dir="2700000" algn="tl">
                    <a:srgbClr val="000000">
                      <a:alpha val="43137"/>
                    </a:srgbClr>
                  </a:outerShdw>
                </a:effectLst>
              </a:rPr>
              <a:t> </a:t>
            </a:r>
            <a:r>
              <a:rPr lang="hu-HU" b="1" dirty="0" smtClean="0">
                <a:effectLst>
                  <a:outerShdw blurRad="38100" dist="38100" dir="2700000" algn="tl">
                    <a:srgbClr val="000000">
                      <a:alpha val="43137"/>
                    </a:srgbClr>
                  </a:outerShdw>
                </a:effectLst>
              </a:rPr>
              <a:t>magánindítványos</a:t>
            </a:r>
          </a:p>
          <a:p>
            <a:r>
              <a:rPr lang="hu-HU" sz="1600" dirty="0" smtClean="0"/>
              <a:t>1-5 évig terjedő szabadságvesztés</a:t>
            </a:r>
            <a:endParaRPr lang="hu-HU" sz="1600" dirty="0"/>
          </a:p>
        </p:txBody>
      </p:sp>
      <p:sp>
        <p:nvSpPr>
          <p:cNvPr id="11" name="Jobbra nyíl 10"/>
          <p:cNvSpPr/>
          <p:nvPr/>
        </p:nvSpPr>
        <p:spPr>
          <a:xfrm>
            <a:off x="5300717" y="6183259"/>
            <a:ext cx="412124" cy="208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9684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54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églalap 2"/>
          <p:cNvSpPr/>
          <p:nvPr/>
        </p:nvSpPr>
        <p:spPr>
          <a:xfrm>
            <a:off x="2778562" y="178826"/>
            <a:ext cx="6497291" cy="707886"/>
          </a:xfrm>
          <a:prstGeom prst="rect">
            <a:avLst/>
          </a:prstGeom>
        </p:spPr>
        <p:txBody>
          <a:bodyPr wrap="none">
            <a:spAutoFit/>
          </a:bodyPr>
          <a:lstStyle/>
          <a:p>
            <a:pPr algn="ctr"/>
            <a:r>
              <a:rPr lang="hu-HU" sz="4000" dirty="0">
                <a:solidFill>
                  <a:schemeClr val="accent6">
                    <a:lumMod val="75000"/>
                  </a:schemeClr>
                </a:solidFill>
                <a:latin typeface="Century" panose="02040604050505020304" pitchFamily="18" charset="0"/>
              </a:rPr>
              <a:t>Kapcsolati erőszak formái </a:t>
            </a:r>
          </a:p>
        </p:txBody>
      </p:sp>
      <p:sp>
        <p:nvSpPr>
          <p:cNvPr id="5" name="Szövegdoboz 4"/>
          <p:cNvSpPr txBox="1"/>
          <p:nvPr/>
        </p:nvSpPr>
        <p:spPr>
          <a:xfrm>
            <a:off x="0" y="886712"/>
            <a:ext cx="28363334" cy="7294305"/>
          </a:xfrm>
          <a:prstGeom prst="rect">
            <a:avLst/>
          </a:prstGeom>
          <a:noFill/>
        </p:spPr>
        <p:txBody>
          <a:bodyPr wrap="square" rtlCol="0">
            <a:spAutoFit/>
          </a:bodyPr>
          <a:lstStyle/>
          <a:p>
            <a:r>
              <a:rPr lang="hu-HU" sz="2000" b="1" dirty="0" smtClean="0">
                <a:solidFill>
                  <a:schemeClr val="bg2">
                    <a:lumMod val="50000"/>
                  </a:schemeClr>
                </a:solidFill>
                <a:latin typeface="Century" panose="02040604050505020304" pitchFamily="18" charset="0"/>
              </a:rPr>
              <a:t>Szóbeli </a:t>
            </a:r>
            <a:r>
              <a:rPr lang="hu-HU" sz="2000" b="1" dirty="0">
                <a:solidFill>
                  <a:schemeClr val="bg2">
                    <a:lumMod val="50000"/>
                  </a:schemeClr>
                </a:solidFill>
                <a:latin typeface="Century" panose="02040604050505020304" pitchFamily="18" charset="0"/>
              </a:rPr>
              <a:t>erőszak</a:t>
            </a:r>
            <a:r>
              <a:rPr lang="hu-HU" sz="2000" dirty="0">
                <a:solidFill>
                  <a:schemeClr val="bg2">
                    <a:lumMod val="50000"/>
                  </a:schemeClr>
                </a:solidFill>
                <a:latin typeface="Century" panose="02040604050505020304" pitchFamily="18" charset="0"/>
              </a:rPr>
              <a:t>: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 </a:t>
            </a:r>
            <a:r>
              <a:rPr lang="hu-HU" sz="2000" dirty="0">
                <a:solidFill>
                  <a:schemeClr val="bg2">
                    <a:lumMod val="50000"/>
                  </a:schemeClr>
                </a:solidFill>
                <a:latin typeface="Century" panose="02040604050505020304" pitchFamily="18" charset="0"/>
              </a:rPr>
              <a:t>Ide tartozik a </a:t>
            </a:r>
            <a:r>
              <a:rPr lang="hu-HU" sz="2000" dirty="0" smtClean="0">
                <a:solidFill>
                  <a:schemeClr val="bg2">
                    <a:lumMod val="50000"/>
                  </a:schemeClr>
                </a:solidFill>
                <a:latin typeface="Century" panose="02040604050505020304" pitchFamily="18" charset="0"/>
              </a:rPr>
              <a:t>kiabálás, </a:t>
            </a:r>
            <a:r>
              <a:rPr lang="hu-HU" sz="2000" dirty="0">
                <a:solidFill>
                  <a:schemeClr val="bg2">
                    <a:lumMod val="50000"/>
                  </a:schemeClr>
                </a:solidFill>
                <a:latin typeface="Century" panose="02040604050505020304" pitchFamily="18" charset="0"/>
              </a:rPr>
              <a:t>a különféle fenyegetés, zsarolás öngyilkossággal, </a:t>
            </a:r>
            <a:r>
              <a:rPr lang="hu-HU" sz="2000" dirty="0" smtClean="0">
                <a:solidFill>
                  <a:schemeClr val="bg2">
                    <a:lumMod val="50000"/>
                  </a:schemeClr>
                </a:solidFill>
                <a:latin typeface="Century" panose="02040604050505020304" pitchFamily="18" charset="0"/>
              </a:rPr>
              <a:t>folyamatos </a:t>
            </a:r>
            <a:r>
              <a:rPr lang="hu-HU" sz="2000" dirty="0">
                <a:solidFill>
                  <a:schemeClr val="bg2">
                    <a:lumMod val="50000"/>
                  </a:schemeClr>
                </a:solidFill>
                <a:latin typeface="Century" panose="02040604050505020304" pitchFamily="18" charset="0"/>
              </a:rPr>
              <a:t>sértegetés,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a másik becsmérlése, </a:t>
            </a:r>
            <a:r>
              <a:rPr lang="hu-HU" sz="2000" dirty="0">
                <a:solidFill>
                  <a:schemeClr val="bg2">
                    <a:lumMod val="50000"/>
                  </a:schemeClr>
                </a:solidFill>
                <a:latin typeface="Century" panose="02040604050505020304" pitchFamily="18" charset="0"/>
              </a:rPr>
              <a:t>nevetségessé </a:t>
            </a:r>
            <a:r>
              <a:rPr lang="hu-HU" sz="2000" dirty="0" smtClean="0">
                <a:solidFill>
                  <a:schemeClr val="bg2">
                    <a:lumMod val="50000"/>
                  </a:schemeClr>
                </a:solidFill>
                <a:latin typeface="Century" panose="02040604050505020304" pitchFamily="18" charset="0"/>
              </a:rPr>
              <a:t>tétel, gúny, </a:t>
            </a:r>
            <a:r>
              <a:rPr lang="hu-HU" sz="2000" dirty="0">
                <a:solidFill>
                  <a:schemeClr val="bg2">
                    <a:lumMod val="50000"/>
                  </a:schemeClr>
                </a:solidFill>
                <a:latin typeface="Century" panose="02040604050505020304" pitchFamily="18" charset="0"/>
              </a:rPr>
              <a:t>vagy folyamatosan olyan </a:t>
            </a:r>
            <a:r>
              <a:rPr lang="hu-HU" sz="2000" dirty="0" smtClean="0">
                <a:solidFill>
                  <a:schemeClr val="bg2">
                    <a:lumMod val="50000"/>
                  </a:schemeClr>
                </a:solidFill>
                <a:latin typeface="Century" panose="02040604050505020304" pitchFamily="18" charset="0"/>
              </a:rPr>
              <a:t>dolgok felhozatala, </a:t>
            </a:r>
            <a:r>
              <a:rPr lang="hu-HU" sz="2000" dirty="0">
                <a:solidFill>
                  <a:schemeClr val="bg2">
                    <a:lumMod val="50000"/>
                  </a:schemeClr>
                </a:solidFill>
                <a:latin typeface="Century" panose="02040604050505020304" pitchFamily="18" charset="0"/>
              </a:rPr>
              <a:t>ami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a </a:t>
            </a:r>
            <a:r>
              <a:rPr lang="hu-HU" sz="2000" dirty="0">
                <a:solidFill>
                  <a:schemeClr val="bg2">
                    <a:lumMod val="50000"/>
                  </a:schemeClr>
                </a:solidFill>
                <a:latin typeface="Century" panose="02040604050505020304" pitchFamily="18" charset="0"/>
              </a:rPr>
              <a:t>másik félnek fájdalmat </a:t>
            </a:r>
            <a:r>
              <a:rPr lang="hu-HU" sz="2000" dirty="0" smtClean="0">
                <a:solidFill>
                  <a:schemeClr val="bg2">
                    <a:lumMod val="50000"/>
                  </a:schemeClr>
                </a:solidFill>
                <a:latin typeface="Century" panose="02040604050505020304" pitchFamily="18" charset="0"/>
              </a:rPr>
              <a:t>okoz.</a:t>
            </a:r>
          </a:p>
          <a:p>
            <a:endParaRPr lang="hu-HU" sz="2000" dirty="0">
              <a:solidFill>
                <a:schemeClr val="bg2">
                  <a:lumMod val="50000"/>
                </a:schemeClr>
              </a:solidFill>
              <a:latin typeface="Century" panose="02040604050505020304" pitchFamily="18" charset="0"/>
            </a:endParaRPr>
          </a:p>
          <a:p>
            <a:r>
              <a:rPr lang="hu-HU" sz="2000" b="1" dirty="0">
                <a:solidFill>
                  <a:schemeClr val="bg2">
                    <a:lumMod val="50000"/>
                  </a:schemeClr>
                </a:solidFill>
                <a:latin typeface="Century" panose="02040604050505020304" pitchFamily="18" charset="0"/>
              </a:rPr>
              <a:t>Megfélemlítés</a:t>
            </a:r>
            <a:r>
              <a:rPr lang="hu-HU" sz="2000" dirty="0">
                <a:solidFill>
                  <a:schemeClr val="bg2">
                    <a:lumMod val="50000"/>
                  </a:schemeClr>
                </a:solidFill>
                <a:latin typeface="Century" panose="02040604050505020304" pitchFamily="18" charset="0"/>
              </a:rPr>
              <a:t>: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A bántalmazó </a:t>
            </a:r>
            <a:r>
              <a:rPr lang="hu-HU" sz="2000" dirty="0">
                <a:solidFill>
                  <a:schemeClr val="bg2">
                    <a:lumMod val="50000"/>
                  </a:schemeClr>
                </a:solidFill>
                <a:latin typeface="Century" panose="02040604050505020304" pitchFamily="18" charset="0"/>
              </a:rPr>
              <a:t>úgy viselkedik a bántalmazott előtt, mellyel tudatosan félelmet kelt</a:t>
            </a:r>
            <a:r>
              <a:rPr lang="hu-HU" sz="2000" dirty="0" smtClean="0">
                <a:solidFill>
                  <a:schemeClr val="bg2">
                    <a:lumMod val="50000"/>
                  </a:schemeClr>
                </a:solidFill>
                <a:latin typeface="Century" panose="02040604050505020304" pitchFamily="18" charset="0"/>
              </a:rPr>
              <a:t>.</a:t>
            </a:r>
          </a:p>
          <a:p>
            <a:endParaRPr lang="hu-HU" sz="2000" dirty="0">
              <a:solidFill>
                <a:schemeClr val="bg2">
                  <a:lumMod val="50000"/>
                </a:schemeClr>
              </a:solidFill>
              <a:latin typeface="Century" panose="02040604050505020304" pitchFamily="18" charset="0"/>
            </a:endParaRPr>
          </a:p>
          <a:p>
            <a:r>
              <a:rPr lang="hu-HU" sz="2000" b="1" dirty="0">
                <a:solidFill>
                  <a:schemeClr val="bg2">
                    <a:lumMod val="50000"/>
                  </a:schemeClr>
                </a:solidFill>
                <a:latin typeface="Century" panose="02040604050505020304" pitchFamily="18" charset="0"/>
              </a:rPr>
              <a:t>Lelki erőszak</a:t>
            </a:r>
            <a:r>
              <a:rPr lang="hu-HU" sz="2000" dirty="0">
                <a:solidFill>
                  <a:schemeClr val="bg2">
                    <a:lumMod val="50000"/>
                  </a:schemeClr>
                </a:solidFill>
                <a:latin typeface="Century" panose="02040604050505020304" pitchFamily="18" charset="0"/>
              </a:rPr>
              <a:t>: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Letagad </a:t>
            </a:r>
            <a:r>
              <a:rPr lang="hu-HU" sz="2000" dirty="0">
                <a:solidFill>
                  <a:schemeClr val="bg2">
                    <a:lumMod val="50000"/>
                  </a:schemeClr>
                </a:solidFill>
                <a:latin typeface="Century" panose="02040604050505020304" pitchFamily="18" charset="0"/>
              </a:rPr>
              <a:t>lényeges dolgokat, elzárkózik a másiktól,  kizárja őt gondolataiból, érzéseiből, </a:t>
            </a:r>
            <a:r>
              <a:rPr lang="hu-HU" sz="2000" dirty="0" smtClean="0">
                <a:solidFill>
                  <a:schemeClr val="bg2">
                    <a:lumMod val="50000"/>
                  </a:schemeClr>
                </a:solidFill>
                <a:latin typeface="Century" panose="02040604050505020304" pitchFamily="18" charset="0"/>
              </a:rPr>
              <a:t>ugyanakkor </a:t>
            </a:r>
          </a:p>
          <a:p>
            <a:r>
              <a:rPr lang="hu-HU" sz="2000" dirty="0" smtClean="0">
                <a:solidFill>
                  <a:schemeClr val="bg2">
                    <a:lumMod val="50000"/>
                  </a:schemeClr>
                </a:solidFill>
                <a:latin typeface="Century" panose="02040604050505020304" pitchFamily="18" charset="0"/>
              </a:rPr>
              <a:t>ellenőrzés </a:t>
            </a:r>
            <a:r>
              <a:rPr lang="hu-HU" sz="2000" dirty="0">
                <a:solidFill>
                  <a:schemeClr val="bg2">
                    <a:lumMod val="50000"/>
                  </a:schemeClr>
                </a:solidFill>
                <a:latin typeface="Century" panose="02040604050505020304" pitchFamily="18" charset="0"/>
              </a:rPr>
              <a:t>alatt tartja, végletesen féltékenykedik, önbizalmát módszeresen lerombolja. </a:t>
            </a:r>
            <a:endParaRPr lang="hu-HU" sz="2000" dirty="0" smtClean="0">
              <a:solidFill>
                <a:schemeClr val="bg2">
                  <a:lumMod val="50000"/>
                </a:schemeClr>
              </a:solidFill>
              <a:latin typeface="Century" panose="02040604050505020304" pitchFamily="18" charset="0"/>
            </a:endParaRPr>
          </a:p>
          <a:p>
            <a:endParaRPr lang="hu-HU" sz="2000" dirty="0" smtClean="0">
              <a:solidFill>
                <a:schemeClr val="bg2">
                  <a:lumMod val="50000"/>
                </a:schemeClr>
              </a:solidFill>
              <a:latin typeface="Century" panose="02040604050505020304" pitchFamily="18" charset="0"/>
            </a:endParaRPr>
          </a:p>
          <a:p>
            <a:r>
              <a:rPr lang="hu-HU" sz="2000" b="1" dirty="0">
                <a:solidFill>
                  <a:schemeClr val="bg2">
                    <a:lumMod val="50000"/>
                  </a:schemeClr>
                </a:solidFill>
                <a:latin typeface="Century" panose="02040604050505020304" pitchFamily="18" charset="0"/>
              </a:rPr>
              <a:t>Elszigetelés:</a:t>
            </a:r>
            <a:r>
              <a:rPr lang="hu-HU" sz="2000" dirty="0">
                <a:solidFill>
                  <a:schemeClr val="bg2">
                    <a:lumMod val="50000"/>
                  </a:schemeClr>
                </a:solidFill>
                <a:latin typeface="Century" panose="02040604050505020304" pitchFamily="18" charset="0"/>
              </a:rPr>
              <a:t>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Amikor </a:t>
            </a:r>
            <a:r>
              <a:rPr lang="hu-HU" sz="2000" dirty="0">
                <a:solidFill>
                  <a:schemeClr val="bg2">
                    <a:lumMod val="50000"/>
                  </a:schemeClr>
                </a:solidFill>
                <a:latin typeface="Century" panose="02040604050505020304" pitchFamily="18" charset="0"/>
              </a:rPr>
              <a:t>valakit a másik (bántalmazó) fél állandó ellenőrzés alatt tart, mindenhova elkíséri, </a:t>
            </a:r>
            <a:r>
              <a:rPr lang="hu-HU" sz="2000" dirty="0" smtClean="0">
                <a:solidFill>
                  <a:schemeClr val="bg2">
                    <a:lumMod val="50000"/>
                  </a:schemeClr>
                </a:solidFill>
                <a:latin typeface="Century" panose="02040604050505020304" pitchFamily="18" charset="0"/>
              </a:rPr>
              <a:t>megszabja</a:t>
            </a:r>
          </a:p>
          <a:p>
            <a:r>
              <a:rPr lang="hu-HU" sz="2000" dirty="0" smtClean="0">
                <a:solidFill>
                  <a:schemeClr val="bg2">
                    <a:lumMod val="50000"/>
                  </a:schemeClr>
                </a:solidFill>
                <a:latin typeface="Century" panose="02040604050505020304" pitchFamily="18" charset="0"/>
              </a:rPr>
              <a:t> </a:t>
            </a:r>
            <a:r>
              <a:rPr lang="hu-HU" sz="2000" dirty="0">
                <a:solidFill>
                  <a:schemeClr val="bg2">
                    <a:lumMod val="50000"/>
                  </a:schemeClr>
                </a:solidFill>
                <a:latin typeface="Century" panose="02040604050505020304" pitchFamily="18" charset="0"/>
              </a:rPr>
              <a:t>számára,  hogy hova mehet el, kikkel találkozhat. Súlyosabb esetben nem engedi el őt otthonról</a:t>
            </a:r>
            <a:r>
              <a:rPr lang="hu-HU" sz="2000" dirty="0" smtClean="0">
                <a:solidFill>
                  <a:schemeClr val="bg2">
                    <a:lumMod val="50000"/>
                  </a:schemeClr>
                </a:solidFill>
                <a:latin typeface="Century" panose="02040604050505020304" pitchFamily="18" charset="0"/>
              </a:rPr>
              <a:t>,</a:t>
            </a:r>
          </a:p>
          <a:p>
            <a:r>
              <a:rPr lang="hu-HU" sz="2000" dirty="0" smtClean="0">
                <a:solidFill>
                  <a:schemeClr val="bg2">
                    <a:lumMod val="50000"/>
                  </a:schemeClr>
                </a:solidFill>
                <a:latin typeface="Century" panose="02040604050505020304" pitchFamily="18" charset="0"/>
              </a:rPr>
              <a:t> </a:t>
            </a:r>
            <a:r>
              <a:rPr lang="hu-HU" sz="2000" dirty="0">
                <a:solidFill>
                  <a:schemeClr val="bg2">
                    <a:lumMod val="50000"/>
                  </a:schemeClr>
                </a:solidFill>
                <a:latin typeface="Century" panose="02040604050505020304" pitchFamily="18" charset="0"/>
              </a:rPr>
              <a:t>nem barátkozhat, nem tarthat kapcsolatot munkatársaival, barátaival, sokszor még a szüleivel sem.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A </a:t>
            </a:r>
            <a:r>
              <a:rPr lang="hu-HU" sz="2000" dirty="0">
                <a:solidFill>
                  <a:schemeClr val="bg2">
                    <a:lumMod val="50000"/>
                  </a:schemeClr>
                </a:solidFill>
                <a:latin typeface="Century" panose="02040604050505020304" pitchFamily="18" charset="0"/>
              </a:rPr>
              <a:t>bántalmazó nem engedi, hogy munkát vállaljon, elzárja előle telefont, uralja a mind az online</a:t>
            </a:r>
            <a:r>
              <a:rPr lang="hu-HU" sz="2000" dirty="0" smtClean="0">
                <a:solidFill>
                  <a:schemeClr val="bg2">
                    <a:lumMod val="50000"/>
                  </a:schemeClr>
                </a:solidFill>
                <a:latin typeface="Century" panose="02040604050505020304" pitchFamily="18" charset="0"/>
              </a:rPr>
              <a:t>,</a:t>
            </a:r>
          </a:p>
          <a:p>
            <a:r>
              <a:rPr lang="hu-HU" sz="2000" dirty="0" smtClean="0">
                <a:solidFill>
                  <a:schemeClr val="bg2">
                    <a:lumMod val="50000"/>
                  </a:schemeClr>
                </a:solidFill>
                <a:latin typeface="Century" panose="02040604050505020304" pitchFamily="18" charset="0"/>
              </a:rPr>
              <a:t> </a:t>
            </a:r>
            <a:r>
              <a:rPr lang="hu-HU" sz="2000" dirty="0">
                <a:solidFill>
                  <a:schemeClr val="bg2">
                    <a:lumMod val="50000"/>
                  </a:schemeClr>
                </a:solidFill>
                <a:latin typeface="Century" panose="02040604050505020304" pitchFamily="18" charset="0"/>
              </a:rPr>
              <a:t>mind pedig az offline kapcsolatrendszerét. </a:t>
            </a:r>
            <a:endParaRPr lang="hu-HU" sz="2000" dirty="0" smtClean="0">
              <a:solidFill>
                <a:schemeClr val="bg2">
                  <a:lumMod val="50000"/>
                </a:schemeClr>
              </a:solidFill>
              <a:latin typeface="Century" panose="02040604050505020304" pitchFamily="18" charset="0"/>
            </a:endParaRPr>
          </a:p>
          <a:p>
            <a:endParaRPr lang="hu-HU" dirty="0"/>
          </a:p>
          <a:p>
            <a:endParaRPr lang="hu-HU" dirty="0"/>
          </a:p>
          <a:p>
            <a:endParaRPr lang="hu-HU" dirty="0"/>
          </a:p>
          <a:p>
            <a:endParaRPr lang="hu-HU" dirty="0"/>
          </a:p>
          <a:p>
            <a:endParaRPr lang="hu-HU" dirty="0"/>
          </a:p>
          <a:p>
            <a:endParaRPr lang="hu-HU" dirty="0"/>
          </a:p>
        </p:txBody>
      </p:sp>
      <p:sp>
        <p:nvSpPr>
          <p:cNvPr id="6" name="Téglalap 5"/>
          <p:cNvSpPr/>
          <p:nvPr/>
        </p:nvSpPr>
        <p:spPr>
          <a:xfrm rot="659376">
            <a:off x="9023185" y="363493"/>
            <a:ext cx="3319729" cy="338554"/>
          </a:xfrm>
          <a:prstGeom prst="rect">
            <a:avLst/>
          </a:prstGeom>
        </p:spPr>
        <p:txBody>
          <a:bodyPr wrap="square">
            <a:spAutoFit/>
          </a:bodyPr>
          <a:lstStyle/>
          <a:p>
            <a:r>
              <a:rPr lang="hu-HU" sz="1600" dirty="0"/>
              <a:t>https://youtu.be/gw_ryMQyfqc</a:t>
            </a:r>
          </a:p>
        </p:txBody>
      </p:sp>
    </p:spTree>
    <p:extLst>
      <p:ext uri="{BB962C8B-B14F-4D97-AF65-F5344CB8AC3E}">
        <p14:creationId xmlns:p14="http://schemas.microsoft.com/office/powerpoint/2010/main" val="897662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59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églalap 2"/>
          <p:cNvSpPr/>
          <p:nvPr/>
        </p:nvSpPr>
        <p:spPr>
          <a:xfrm>
            <a:off x="2778562" y="178826"/>
            <a:ext cx="6497291" cy="707886"/>
          </a:xfrm>
          <a:prstGeom prst="rect">
            <a:avLst/>
          </a:prstGeom>
        </p:spPr>
        <p:txBody>
          <a:bodyPr wrap="none">
            <a:spAutoFit/>
          </a:bodyPr>
          <a:lstStyle/>
          <a:p>
            <a:pPr algn="ctr"/>
            <a:r>
              <a:rPr lang="hu-HU" sz="4000" dirty="0">
                <a:solidFill>
                  <a:schemeClr val="accent6">
                    <a:lumMod val="75000"/>
                  </a:schemeClr>
                </a:solidFill>
                <a:latin typeface="Century" panose="02040604050505020304" pitchFamily="18" charset="0"/>
              </a:rPr>
              <a:t>Kapcsolati erőszak formái </a:t>
            </a:r>
          </a:p>
        </p:txBody>
      </p:sp>
      <p:sp>
        <p:nvSpPr>
          <p:cNvPr id="5" name="Szövegdoboz 4"/>
          <p:cNvSpPr txBox="1"/>
          <p:nvPr/>
        </p:nvSpPr>
        <p:spPr>
          <a:xfrm>
            <a:off x="0" y="886712"/>
            <a:ext cx="28363334" cy="7879080"/>
          </a:xfrm>
          <a:prstGeom prst="rect">
            <a:avLst/>
          </a:prstGeom>
          <a:noFill/>
        </p:spPr>
        <p:txBody>
          <a:bodyPr wrap="square" rtlCol="0">
            <a:spAutoFit/>
          </a:bodyPr>
          <a:lstStyle/>
          <a:p>
            <a:r>
              <a:rPr lang="hu-HU" sz="2000" b="1" dirty="0">
                <a:solidFill>
                  <a:schemeClr val="bg2">
                    <a:lumMod val="50000"/>
                  </a:schemeClr>
                </a:solidFill>
                <a:latin typeface="Century" panose="02040604050505020304" pitchFamily="18" charset="0"/>
              </a:rPr>
              <a:t>Testi erőszak:</a:t>
            </a:r>
            <a:r>
              <a:rPr lang="hu-HU" sz="2000" dirty="0">
                <a:solidFill>
                  <a:schemeClr val="bg2">
                    <a:lumMod val="50000"/>
                  </a:schemeClr>
                </a:solidFill>
                <a:latin typeface="Century" panose="02040604050505020304" pitchFamily="18" charset="0"/>
              </a:rPr>
              <a:t> </a:t>
            </a:r>
            <a:endParaRPr lang="hu-HU" sz="2000" dirty="0" smtClean="0">
              <a:solidFill>
                <a:schemeClr val="bg2">
                  <a:lumMod val="50000"/>
                </a:schemeClr>
              </a:solidFill>
              <a:latin typeface="Century" panose="02040604050505020304" pitchFamily="18" charset="0"/>
            </a:endParaRPr>
          </a:p>
          <a:p>
            <a:r>
              <a:rPr lang="hu-HU" sz="2000" dirty="0">
                <a:solidFill>
                  <a:schemeClr val="bg2">
                    <a:lumMod val="50000"/>
                  </a:schemeClr>
                </a:solidFill>
                <a:latin typeface="Century" panose="02040604050505020304" pitchFamily="18" charset="0"/>
              </a:rPr>
              <a:t>A</a:t>
            </a:r>
            <a:r>
              <a:rPr lang="hu-HU" sz="2000" dirty="0" smtClean="0">
                <a:solidFill>
                  <a:schemeClr val="bg2">
                    <a:lumMod val="50000"/>
                  </a:schemeClr>
                </a:solidFill>
                <a:latin typeface="Century" panose="02040604050505020304" pitchFamily="18" charset="0"/>
              </a:rPr>
              <a:t> </a:t>
            </a:r>
            <a:r>
              <a:rPr lang="hu-HU" sz="2000" dirty="0">
                <a:solidFill>
                  <a:schemeClr val="bg2">
                    <a:lumMod val="50000"/>
                  </a:schemeClr>
                </a:solidFill>
                <a:latin typeface="Century" panose="02040604050505020304" pitchFamily="18" charset="0"/>
              </a:rPr>
              <a:t>bántalmazó a másik felelet fizikailag bántalmazza, számára </a:t>
            </a:r>
            <a:r>
              <a:rPr lang="hu-HU" sz="2000" dirty="0" smtClean="0">
                <a:solidFill>
                  <a:schemeClr val="bg2">
                    <a:lumMod val="50000"/>
                  </a:schemeClr>
                </a:solidFill>
                <a:latin typeface="Century" panose="02040604050505020304" pitchFamily="18" charset="0"/>
              </a:rPr>
              <a:t>fájdalmat </a:t>
            </a:r>
            <a:r>
              <a:rPr lang="hu-HU" sz="2000" dirty="0">
                <a:solidFill>
                  <a:schemeClr val="bg2">
                    <a:lumMod val="50000"/>
                  </a:schemeClr>
                </a:solidFill>
                <a:latin typeface="Century" panose="02040604050505020304" pitchFamily="18" charset="0"/>
              </a:rPr>
              <a:t>okoz, fegyverrel, </a:t>
            </a:r>
            <a:r>
              <a:rPr lang="hu-HU" sz="2000" dirty="0" smtClean="0">
                <a:solidFill>
                  <a:schemeClr val="bg2">
                    <a:lumMod val="50000"/>
                  </a:schemeClr>
                </a:solidFill>
                <a:latin typeface="Century" panose="02040604050505020304" pitchFamily="18" charset="0"/>
              </a:rPr>
              <a:t>vagy</a:t>
            </a:r>
          </a:p>
          <a:p>
            <a:r>
              <a:rPr lang="hu-HU" sz="2000" dirty="0" smtClean="0">
                <a:solidFill>
                  <a:schemeClr val="bg2">
                    <a:lumMod val="50000"/>
                  </a:schemeClr>
                </a:solidFill>
                <a:latin typeface="Century" panose="02040604050505020304" pitchFamily="18" charset="0"/>
              </a:rPr>
              <a:t> </a:t>
            </a:r>
            <a:r>
              <a:rPr lang="hu-HU" sz="2000" dirty="0">
                <a:solidFill>
                  <a:schemeClr val="bg2">
                    <a:lumMod val="50000"/>
                  </a:schemeClr>
                </a:solidFill>
                <a:latin typeface="Century" panose="02040604050505020304" pitchFamily="18" charset="0"/>
              </a:rPr>
              <a:t>más eszközzel fenyegeti. Ide tartozik </a:t>
            </a:r>
            <a:r>
              <a:rPr lang="hu-HU" sz="2000" dirty="0" smtClean="0">
                <a:solidFill>
                  <a:schemeClr val="bg2">
                    <a:lumMod val="50000"/>
                  </a:schemeClr>
                </a:solidFill>
                <a:latin typeface="Century" panose="02040604050505020304" pitchFamily="18" charset="0"/>
              </a:rPr>
              <a:t>például az </a:t>
            </a:r>
            <a:r>
              <a:rPr lang="hu-HU" sz="2000" dirty="0">
                <a:solidFill>
                  <a:schemeClr val="bg2">
                    <a:lumMod val="50000"/>
                  </a:schemeClr>
                </a:solidFill>
                <a:latin typeface="Century" panose="02040604050505020304" pitchFamily="18" charset="0"/>
              </a:rPr>
              <a:t>is amikor a másik fél akarata ellenére lenyírja a haját</a:t>
            </a:r>
            <a:r>
              <a:rPr lang="hu-HU" sz="2000" dirty="0" smtClean="0">
                <a:solidFill>
                  <a:schemeClr val="bg2">
                    <a:lumMod val="50000"/>
                  </a:schemeClr>
                </a:solidFill>
                <a:latin typeface="Century" panose="02040604050505020304" pitchFamily="18" charset="0"/>
              </a:rPr>
              <a:t>.</a:t>
            </a:r>
          </a:p>
          <a:p>
            <a:endParaRPr lang="hu-HU" sz="2000" dirty="0">
              <a:solidFill>
                <a:schemeClr val="bg2">
                  <a:lumMod val="50000"/>
                </a:schemeClr>
              </a:solidFill>
              <a:latin typeface="Century" panose="02040604050505020304" pitchFamily="18" charset="0"/>
            </a:endParaRPr>
          </a:p>
          <a:p>
            <a:r>
              <a:rPr lang="hu-HU" sz="2000" b="1" dirty="0">
                <a:solidFill>
                  <a:schemeClr val="bg2">
                    <a:lumMod val="50000"/>
                  </a:schemeClr>
                </a:solidFill>
                <a:latin typeface="Century" panose="02040604050505020304" pitchFamily="18" charset="0"/>
              </a:rPr>
              <a:t>Szexuális erőszak</a:t>
            </a:r>
            <a:r>
              <a:rPr lang="hu-HU" sz="2000" dirty="0">
                <a:solidFill>
                  <a:schemeClr val="bg2">
                    <a:lumMod val="50000"/>
                  </a:schemeClr>
                </a:solidFill>
                <a:latin typeface="Century" panose="02040604050505020304" pitchFamily="18" charset="0"/>
              </a:rPr>
              <a:t>: </a:t>
            </a:r>
            <a:endParaRPr lang="hu-HU" sz="2000" dirty="0" smtClean="0">
              <a:solidFill>
                <a:schemeClr val="bg2">
                  <a:lumMod val="50000"/>
                </a:schemeClr>
              </a:solidFill>
              <a:latin typeface="Century" panose="02040604050505020304" pitchFamily="18" charset="0"/>
            </a:endParaRPr>
          </a:p>
          <a:p>
            <a:r>
              <a:rPr lang="hu-HU" sz="2000" dirty="0">
                <a:solidFill>
                  <a:schemeClr val="bg2">
                    <a:lumMod val="50000"/>
                  </a:schemeClr>
                </a:solidFill>
                <a:latin typeface="Century" panose="02040604050505020304" pitchFamily="18" charset="0"/>
              </a:rPr>
              <a:t>A</a:t>
            </a:r>
            <a:r>
              <a:rPr lang="hu-HU" sz="2000" dirty="0" smtClean="0">
                <a:solidFill>
                  <a:schemeClr val="bg2">
                    <a:lumMod val="50000"/>
                  </a:schemeClr>
                </a:solidFill>
                <a:latin typeface="Century" panose="02040604050505020304" pitchFamily="18" charset="0"/>
              </a:rPr>
              <a:t>karata </a:t>
            </a:r>
            <a:r>
              <a:rPr lang="hu-HU" sz="2000" dirty="0">
                <a:solidFill>
                  <a:schemeClr val="bg2">
                    <a:lumMod val="50000"/>
                  </a:schemeClr>
                </a:solidFill>
                <a:latin typeface="Century" panose="02040604050505020304" pitchFamily="18" charset="0"/>
              </a:rPr>
              <a:t>ellenére </a:t>
            </a:r>
            <a:r>
              <a:rPr lang="hu-HU" sz="2000" dirty="0" smtClean="0">
                <a:solidFill>
                  <a:schemeClr val="bg2">
                    <a:lumMod val="50000"/>
                  </a:schemeClr>
                </a:solidFill>
                <a:latin typeface="Century" panose="02040604050505020304" pitchFamily="18" charset="0"/>
              </a:rPr>
              <a:t>szexuális </a:t>
            </a:r>
            <a:r>
              <a:rPr lang="hu-HU" sz="2000" dirty="0">
                <a:solidFill>
                  <a:schemeClr val="bg2">
                    <a:lumMod val="50000"/>
                  </a:schemeClr>
                </a:solidFill>
                <a:latin typeface="Century" panose="02040604050505020304" pitchFamily="18" charset="0"/>
              </a:rPr>
              <a:t>együttlétre </a:t>
            </a:r>
            <a:r>
              <a:rPr lang="hu-HU" sz="2000" dirty="0" smtClean="0">
                <a:solidFill>
                  <a:schemeClr val="bg2">
                    <a:lumMod val="50000"/>
                  </a:schemeClr>
                </a:solidFill>
                <a:latin typeface="Century" panose="02040604050505020304" pitchFamily="18" charset="0"/>
              </a:rPr>
              <a:t>kényszeríti a másikat a bántalmazó, </a:t>
            </a:r>
            <a:r>
              <a:rPr lang="hu-HU" sz="2000" dirty="0">
                <a:solidFill>
                  <a:schemeClr val="bg2">
                    <a:lumMod val="50000"/>
                  </a:schemeClr>
                </a:solidFill>
                <a:latin typeface="Century" panose="02040604050505020304" pitchFamily="18" charset="0"/>
              </a:rPr>
              <a:t>illetve olyan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szexuális </a:t>
            </a:r>
            <a:r>
              <a:rPr lang="hu-HU" sz="2000" dirty="0">
                <a:solidFill>
                  <a:schemeClr val="bg2">
                    <a:lumMod val="50000"/>
                  </a:schemeClr>
                </a:solidFill>
                <a:latin typeface="Century" panose="02040604050505020304" pitchFamily="18" charset="0"/>
              </a:rPr>
              <a:t>cselekedetre </a:t>
            </a:r>
            <a:r>
              <a:rPr lang="hu-HU" sz="2000" dirty="0" smtClean="0">
                <a:solidFill>
                  <a:schemeClr val="bg2">
                    <a:lumMod val="50000"/>
                  </a:schemeClr>
                </a:solidFill>
                <a:latin typeface="Century" panose="02040604050505020304" pitchFamily="18" charset="0"/>
              </a:rPr>
              <a:t>veszi rá, </a:t>
            </a:r>
            <a:r>
              <a:rPr lang="hu-HU" sz="2000" dirty="0">
                <a:solidFill>
                  <a:schemeClr val="bg2">
                    <a:lumMod val="50000"/>
                  </a:schemeClr>
                </a:solidFill>
                <a:latin typeface="Century" panose="02040604050505020304" pitchFamily="18" charset="0"/>
              </a:rPr>
              <a:t>amelyet ő nem akar. </a:t>
            </a:r>
            <a:r>
              <a:rPr lang="hu-HU" sz="2000" dirty="0" smtClean="0">
                <a:solidFill>
                  <a:schemeClr val="bg2">
                    <a:lumMod val="50000"/>
                  </a:schemeClr>
                </a:solidFill>
                <a:latin typeface="Century" panose="02040604050505020304" pitchFamily="18" charset="0"/>
              </a:rPr>
              <a:t>Szexuális </a:t>
            </a:r>
            <a:r>
              <a:rPr lang="hu-HU" sz="2000" dirty="0">
                <a:solidFill>
                  <a:schemeClr val="bg2">
                    <a:lumMod val="50000"/>
                  </a:schemeClr>
                </a:solidFill>
                <a:latin typeface="Century" panose="02040604050505020304" pitchFamily="18" charset="0"/>
              </a:rPr>
              <a:t>erőszaknak minősül továbbá, ha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valakit </a:t>
            </a:r>
            <a:r>
              <a:rPr lang="hu-HU" sz="2000" dirty="0">
                <a:solidFill>
                  <a:schemeClr val="bg2">
                    <a:lumMod val="50000"/>
                  </a:schemeClr>
                </a:solidFill>
                <a:latin typeface="Century" panose="02040604050505020304" pitchFamily="18" charset="0"/>
              </a:rPr>
              <a:t>szexuális tevékenység alatt </a:t>
            </a:r>
            <a:r>
              <a:rPr lang="hu-HU" sz="2000" dirty="0" smtClean="0">
                <a:solidFill>
                  <a:schemeClr val="bg2">
                    <a:lumMod val="50000"/>
                  </a:schemeClr>
                </a:solidFill>
                <a:latin typeface="Century" panose="02040604050505020304" pitchFamily="18" charset="0"/>
              </a:rPr>
              <a:t>megaláznak</a:t>
            </a:r>
            <a:r>
              <a:rPr lang="hu-HU" sz="2000" dirty="0">
                <a:solidFill>
                  <a:schemeClr val="bg2">
                    <a:lumMod val="50000"/>
                  </a:schemeClr>
                </a:solidFill>
                <a:latin typeface="Century" panose="02040604050505020304" pitchFamily="18" charset="0"/>
              </a:rPr>
              <a:t>, számára fájdalmat okoznak</a:t>
            </a:r>
            <a:r>
              <a:rPr lang="hu-HU" sz="2000" dirty="0" smtClean="0">
                <a:solidFill>
                  <a:schemeClr val="bg2">
                    <a:lumMod val="50000"/>
                  </a:schemeClr>
                </a:solidFill>
                <a:latin typeface="Century" panose="02040604050505020304" pitchFamily="18" charset="0"/>
              </a:rPr>
              <a:t>.</a:t>
            </a:r>
          </a:p>
          <a:p>
            <a:endParaRPr lang="hu-HU" sz="2000" dirty="0">
              <a:solidFill>
                <a:schemeClr val="bg2">
                  <a:lumMod val="50000"/>
                </a:schemeClr>
              </a:solidFill>
              <a:latin typeface="Century" panose="02040604050505020304" pitchFamily="18" charset="0"/>
            </a:endParaRPr>
          </a:p>
          <a:p>
            <a:r>
              <a:rPr lang="hu-HU" sz="2000" b="1" dirty="0">
                <a:solidFill>
                  <a:schemeClr val="bg2">
                    <a:lumMod val="50000"/>
                  </a:schemeClr>
                </a:solidFill>
                <a:latin typeface="Century" panose="02040604050505020304" pitchFamily="18" charset="0"/>
              </a:rPr>
              <a:t>Az ember legalapvetőbb jogainak megtagadása, mozgásszabadságának, elemi igényeinek korlátozása</a:t>
            </a:r>
            <a:r>
              <a:rPr lang="hu-HU" sz="2000" dirty="0">
                <a:solidFill>
                  <a:schemeClr val="bg2">
                    <a:lumMod val="50000"/>
                  </a:schemeClr>
                </a:solidFill>
                <a:latin typeface="Century" panose="02040604050505020304" pitchFamily="18" charset="0"/>
              </a:rPr>
              <a:t>: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Ha </a:t>
            </a:r>
            <a:r>
              <a:rPr lang="hu-HU" sz="2000" dirty="0">
                <a:solidFill>
                  <a:schemeClr val="bg2">
                    <a:lumMod val="50000"/>
                  </a:schemeClr>
                </a:solidFill>
                <a:latin typeface="Century" panose="02040604050505020304" pitchFamily="18" charset="0"/>
              </a:rPr>
              <a:t>a bántalmazó nem engedi meg, hogy a másiknak tőle független magánélete is legyen, bezárja</a:t>
            </a:r>
            <a:r>
              <a:rPr lang="hu-HU" sz="2000" dirty="0" smtClean="0">
                <a:solidFill>
                  <a:schemeClr val="bg2">
                    <a:lumMod val="50000"/>
                  </a:schemeClr>
                </a:solidFill>
                <a:latin typeface="Century" panose="02040604050505020304" pitchFamily="18" charset="0"/>
              </a:rPr>
              <a:t>,</a:t>
            </a:r>
          </a:p>
          <a:p>
            <a:r>
              <a:rPr lang="hu-HU" sz="2000" dirty="0" smtClean="0">
                <a:solidFill>
                  <a:schemeClr val="bg2">
                    <a:lumMod val="50000"/>
                  </a:schemeClr>
                </a:solidFill>
                <a:latin typeface="Century" panose="02040604050505020304" pitchFamily="18" charset="0"/>
              </a:rPr>
              <a:t>megkötözi</a:t>
            </a:r>
            <a:r>
              <a:rPr lang="hu-HU" sz="2000" dirty="0">
                <a:solidFill>
                  <a:schemeClr val="bg2">
                    <a:lumMod val="50000"/>
                  </a:schemeClr>
                </a:solidFill>
                <a:latin typeface="Century" panose="02040604050505020304" pitchFamily="18" charset="0"/>
              </a:rPr>
              <a:t>, éhezteti vagy szomjaztatja.</a:t>
            </a:r>
          </a:p>
          <a:p>
            <a:endParaRPr lang="hu-HU" sz="2000" dirty="0">
              <a:solidFill>
                <a:schemeClr val="bg2">
                  <a:lumMod val="50000"/>
                </a:schemeClr>
              </a:solidFill>
              <a:latin typeface="Century" panose="02040604050505020304" pitchFamily="18" charset="0"/>
            </a:endParaRPr>
          </a:p>
          <a:p>
            <a:r>
              <a:rPr lang="hu-HU" sz="2000" b="1" dirty="0">
                <a:solidFill>
                  <a:schemeClr val="bg2">
                    <a:lumMod val="50000"/>
                  </a:schemeClr>
                </a:solidFill>
                <a:latin typeface="Century" panose="02040604050505020304" pitchFamily="18" charset="0"/>
              </a:rPr>
              <a:t>Gazdasági, anyagi erőszak:</a:t>
            </a:r>
            <a:r>
              <a:rPr lang="hu-HU" sz="2000" dirty="0">
                <a:solidFill>
                  <a:schemeClr val="bg2">
                    <a:lumMod val="50000"/>
                  </a:schemeClr>
                </a:solidFill>
                <a:latin typeface="Century" panose="02040604050505020304" pitchFamily="18" charset="0"/>
              </a:rPr>
              <a:t>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Amikor </a:t>
            </a:r>
            <a:r>
              <a:rPr lang="hu-HU" sz="2000" dirty="0">
                <a:solidFill>
                  <a:schemeClr val="bg2">
                    <a:lumMod val="50000"/>
                  </a:schemeClr>
                </a:solidFill>
                <a:latin typeface="Century" panose="02040604050505020304" pitchFamily="18" charset="0"/>
              </a:rPr>
              <a:t>valakit anyagi függőségben tart a bántalmazó.  Nem engedi, hogy a másik fél dolgozni járjon,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nem </a:t>
            </a:r>
            <a:r>
              <a:rPr lang="hu-HU" sz="2000" dirty="0">
                <a:solidFill>
                  <a:schemeClr val="bg2">
                    <a:lumMod val="50000"/>
                  </a:schemeClr>
                </a:solidFill>
                <a:latin typeface="Century" panose="02040604050505020304" pitchFamily="18" charset="0"/>
              </a:rPr>
              <a:t>engedi, hogy saját bankszámlája legyen, nem rendelkezhet készpénzzel, illetve a keresetét,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járandóságait</a:t>
            </a:r>
            <a:r>
              <a:rPr lang="hu-HU" sz="2000" dirty="0">
                <a:solidFill>
                  <a:schemeClr val="bg2">
                    <a:lumMod val="50000"/>
                  </a:schemeClr>
                </a:solidFill>
                <a:latin typeface="Century" panose="02040604050505020304" pitchFamily="18" charset="0"/>
              </a:rPr>
              <a:t>, anyagi javait elveszi. A bántalmazó minden kiadást ellenőriz (számlával számoltatja el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a </a:t>
            </a:r>
            <a:r>
              <a:rPr lang="hu-HU" sz="2000" dirty="0" err="1">
                <a:solidFill>
                  <a:schemeClr val="bg2">
                    <a:lumMod val="50000"/>
                  </a:schemeClr>
                </a:solidFill>
                <a:latin typeface="Century" panose="02040604050505020304" pitchFamily="18" charset="0"/>
              </a:rPr>
              <a:t>bántalmazottat</a:t>
            </a:r>
            <a:r>
              <a:rPr lang="hu-HU" sz="2000" dirty="0">
                <a:solidFill>
                  <a:schemeClr val="bg2">
                    <a:lumMod val="50000"/>
                  </a:schemeClr>
                </a:solidFill>
                <a:latin typeface="Century" panose="02040604050505020304" pitchFamily="18" charset="0"/>
              </a:rPr>
              <a:t>), engedélyhez köti, megkérdőjelezi a költéseket, így a másik fél nem tud </a:t>
            </a:r>
            <a:r>
              <a:rPr lang="hu-HU" sz="2000" dirty="0" smtClean="0">
                <a:solidFill>
                  <a:schemeClr val="bg2">
                    <a:lumMod val="50000"/>
                  </a:schemeClr>
                </a:solidFill>
                <a:latin typeface="Century" panose="02040604050505020304" pitchFamily="18" charset="0"/>
              </a:rPr>
              <a:t>szabadon</a:t>
            </a:r>
          </a:p>
          <a:p>
            <a:r>
              <a:rPr lang="hu-HU" sz="2000" dirty="0" smtClean="0">
                <a:solidFill>
                  <a:schemeClr val="bg2">
                    <a:lumMod val="50000"/>
                  </a:schemeClr>
                </a:solidFill>
                <a:latin typeface="Century" panose="02040604050505020304" pitchFamily="18" charset="0"/>
              </a:rPr>
              <a:t>rendelkezni </a:t>
            </a:r>
            <a:r>
              <a:rPr lang="hu-HU" sz="2000" dirty="0">
                <a:solidFill>
                  <a:schemeClr val="bg2">
                    <a:lumMod val="50000"/>
                  </a:schemeClr>
                </a:solidFill>
                <a:latin typeface="Century" panose="02040604050505020304" pitchFamily="18" charset="0"/>
              </a:rPr>
              <a:t>az anyagiakkal.  </a:t>
            </a:r>
          </a:p>
          <a:p>
            <a:endParaRPr lang="hu-HU" dirty="0"/>
          </a:p>
          <a:p>
            <a:endParaRPr lang="hu-HU" dirty="0"/>
          </a:p>
          <a:p>
            <a:endParaRPr lang="hu-HU" dirty="0"/>
          </a:p>
          <a:p>
            <a:endParaRPr lang="hu-HU" dirty="0"/>
          </a:p>
          <a:p>
            <a:endParaRPr lang="hu-HU" dirty="0"/>
          </a:p>
          <a:p>
            <a:endParaRPr lang="hu-HU" dirty="0"/>
          </a:p>
          <a:p>
            <a:endParaRPr lang="hu-HU" dirty="0"/>
          </a:p>
        </p:txBody>
      </p:sp>
    </p:spTree>
    <p:extLst>
      <p:ext uri="{BB962C8B-B14F-4D97-AF65-F5344CB8AC3E}">
        <p14:creationId xmlns:p14="http://schemas.microsoft.com/office/powerpoint/2010/main" val="389952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99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églalap 1"/>
          <p:cNvSpPr/>
          <p:nvPr/>
        </p:nvSpPr>
        <p:spPr>
          <a:xfrm>
            <a:off x="2120899" y="135829"/>
            <a:ext cx="7162799" cy="646331"/>
          </a:xfrm>
          <a:prstGeom prst="rect">
            <a:avLst/>
          </a:prstGeom>
        </p:spPr>
        <p:txBody>
          <a:bodyPr wrap="square">
            <a:spAutoFit/>
          </a:bodyPr>
          <a:lstStyle/>
          <a:p>
            <a:pPr algn="ctr"/>
            <a:r>
              <a:rPr lang="hu-HU" sz="3600" dirty="0">
                <a:solidFill>
                  <a:schemeClr val="accent6">
                    <a:lumMod val="75000"/>
                  </a:schemeClr>
                </a:solidFill>
                <a:latin typeface="Century" panose="02040604050505020304" pitchFamily="18" charset="0"/>
              </a:rPr>
              <a:t>Kapcsolati erőszak </a:t>
            </a:r>
            <a:r>
              <a:rPr lang="hu-HU" sz="3600" dirty="0" smtClean="0">
                <a:solidFill>
                  <a:schemeClr val="accent6">
                    <a:lumMod val="75000"/>
                  </a:schemeClr>
                </a:solidFill>
                <a:latin typeface="Century" panose="02040604050505020304" pitchFamily="18" charset="0"/>
              </a:rPr>
              <a:t>sértettjei </a:t>
            </a:r>
            <a:endParaRPr lang="hu-HU" sz="3600" dirty="0">
              <a:solidFill>
                <a:schemeClr val="accent6">
                  <a:lumMod val="75000"/>
                </a:schemeClr>
              </a:solidFill>
              <a:latin typeface="Century" panose="02040604050505020304" pitchFamily="18" charset="0"/>
            </a:endParaRPr>
          </a:p>
        </p:txBody>
      </p:sp>
      <p:sp>
        <p:nvSpPr>
          <p:cNvPr id="3" name="Szövegdoboz 2"/>
          <p:cNvSpPr txBox="1"/>
          <p:nvPr/>
        </p:nvSpPr>
        <p:spPr>
          <a:xfrm rot="21402944">
            <a:off x="1138027" y="675851"/>
            <a:ext cx="1282700" cy="523220"/>
          </a:xfrm>
          <a:prstGeom prst="rect">
            <a:avLst/>
          </a:prstGeom>
          <a:noFill/>
        </p:spPr>
        <p:txBody>
          <a:bodyPr wrap="square" rtlCol="0">
            <a:spAutoFit/>
          </a:bodyPr>
          <a:lstStyle/>
          <a:p>
            <a:r>
              <a:rPr lang="hu-HU" sz="2800" dirty="0" smtClean="0">
                <a:solidFill>
                  <a:schemeClr val="bg2">
                    <a:lumMod val="50000"/>
                  </a:schemeClr>
                </a:solidFill>
                <a:latin typeface="Century" panose="02040604050505020304" pitchFamily="18" charset="0"/>
              </a:rPr>
              <a:t>nő</a:t>
            </a:r>
            <a:endParaRPr lang="hu-HU" sz="2800" dirty="0">
              <a:solidFill>
                <a:schemeClr val="bg2">
                  <a:lumMod val="50000"/>
                </a:schemeClr>
              </a:solidFill>
              <a:latin typeface="Century" panose="02040604050505020304" pitchFamily="18" charset="0"/>
            </a:endParaRPr>
          </a:p>
        </p:txBody>
      </p:sp>
      <p:sp>
        <p:nvSpPr>
          <p:cNvPr id="4" name="Szövegdoboz 3"/>
          <p:cNvSpPr txBox="1"/>
          <p:nvPr/>
        </p:nvSpPr>
        <p:spPr>
          <a:xfrm>
            <a:off x="4696347" y="809215"/>
            <a:ext cx="877163" cy="523220"/>
          </a:xfrm>
          <a:prstGeom prst="rect">
            <a:avLst/>
          </a:prstGeom>
          <a:noFill/>
        </p:spPr>
        <p:txBody>
          <a:bodyPr wrap="none" rtlCol="0">
            <a:spAutoFit/>
          </a:bodyPr>
          <a:lstStyle/>
          <a:p>
            <a:r>
              <a:rPr lang="hu-HU" sz="2800" dirty="0" smtClean="0">
                <a:solidFill>
                  <a:schemeClr val="bg2">
                    <a:lumMod val="50000"/>
                  </a:schemeClr>
                </a:solidFill>
                <a:latin typeface="Century" panose="02040604050505020304" pitchFamily="18" charset="0"/>
              </a:rPr>
              <a:t>férfi</a:t>
            </a:r>
            <a:endParaRPr lang="hu-HU" sz="2800" dirty="0">
              <a:solidFill>
                <a:schemeClr val="bg2">
                  <a:lumMod val="50000"/>
                </a:schemeClr>
              </a:solidFill>
              <a:latin typeface="Century" panose="02040604050505020304" pitchFamily="18" charset="0"/>
            </a:endParaRPr>
          </a:p>
        </p:txBody>
      </p:sp>
      <p:sp>
        <p:nvSpPr>
          <p:cNvPr id="5" name="Szövegdoboz 4"/>
          <p:cNvSpPr txBox="1"/>
          <p:nvPr/>
        </p:nvSpPr>
        <p:spPr>
          <a:xfrm rot="769553">
            <a:off x="8915168" y="875811"/>
            <a:ext cx="1619354" cy="523220"/>
          </a:xfrm>
          <a:prstGeom prst="rect">
            <a:avLst/>
          </a:prstGeom>
          <a:noFill/>
        </p:spPr>
        <p:txBody>
          <a:bodyPr wrap="none" rtlCol="0">
            <a:spAutoFit/>
          </a:bodyPr>
          <a:lstStyle/>
          <a:p>
            <a:r>
              <a:rPr lang="hu-HU" sz="2800" dirty="0" smtClean="0">
                <a:solidFill>
                  <a:schemeClr val="bg2">
                    <a:lumMod val="50000"/>
                  </a:schemeClr>
                </a:solidFill>
                <a:latin typeface="Century" panose="02040604050505020304" pitchFamily="18" charset="0"/>
              </a:rPr>
              <a:t>gyermek</a:t>
            </a:r>
            <a:endParaRPr lang="hu-HU" sz="2800" dirty="0">
              <a:solidFill>
                <a:schemeClr val="bg2">
                  <a:lumMod val="50000"/>
                </a:schemeClr>
              </a:solidFill>
              <a:latin typeface="Century" panose="02040604050505020304" pitchFamily="18" charset="0"/>
            </a:endParaRPr>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026" y="3741748"/>
            <a:ext cx="3434366" cy="2800388"/>
          </a:xfrm>
          <a:prstGeom prst="rect">
            <a:avLst/>
          </a:prstGeom>
          <a:effectLst>
            <a:softEdge rad="165100"/>
          </a:effectLst>
        </p:spPr>
      </p:pic>
      <p:sp>
        <p:nvSpPr>
          <p:cNvPr id="7" name="Szövegdoboz 6"/>
          <p:cNvSpPr txBox="1"/>
          <p:nvPr/>
        </p:nvSpPr>
        <p:spPr>
          <a:xfrm>
            <a:off x="342634" y="2833807"/>
            <a:ext cx="11010002" cy="1815882"/>
          </a:xfrm>
          <a:prstGeom prst="rect">
            <a:avLst/>
          </a:prstGeom>
          <a:noFill/>
        </p:spPr>
        <p:txBody>
          <a:bodyPr wrap="none" rtlCol="0">
            <a:spAutoFit/>
          </a:bodyPr>
          <a:lstStyle/>
          <a:p>
            <a:r>
              <a:rPr lang="hu-HU" sz="2400" dirty="0" smtClean="0">
                <a:solidFill>
                  <a:schemeClr val="accent6">
                    <a:lumMod val="75000"/>
                  </a:schemeClr>
                </a:solidFill>
                <a:effectLst>
                  <a:outerShdw blurRad="38100" dist="38100" dir="2700000" algn="tl">
                    <a:srgbClr val="000000">
                      <a:alpha val="43137"/>
                    </a:srgbClr>
                  </a:outerShdw>
                </a:effectLst>
                <a:latin typeface="Century" panose="02040604050505020304" pitchFamily="18" charset="0"/>
              </a:rPr>
              <a:t>A gyermekbántalmazás:</a:t>
            </a:r>
          </a:p>
          <a:p>
            <a:r>
              <a:rPr lang="hu-HU" sz="2000" dirty="0">
                <a:solidFill>
                  <a:schemeClr val="bg2">
                    <a:lumMod val="50000"/>
                  </a:schemeClr>
                </a:solidFill>
                <a:latin typeface="Century" panose="02040604050505020304" pitchFamily="18" charset="0"/>
              </a:rPr>
              <a:t>A</a:t>
            </a:r>
            <a:r>
              <a:rPr lang="hu-HU" sz="2000" dirty="0" smtClean="0">
                <a:solidFill>
                  <a:schemeClr val="bg2">
                    <a:lumMod val="50000"/>
                  </a:schemeClr>
                </a:solidFill>
                <a:latin typeface="Century" panose="02040604050505020304" pitchFamily="18" charset="0"/>
              </a:rPr>
              <a:t> </a:t>
            </a:r>
            <a:r>
              <a:rPr lang="hu-HU" sz="2000" dirty="0">
                <a:solidFill>
                  <a:schemeClr val="bg2">
                    <a:lumMod val="50000"/>
                  </a:schemeClr>
                </a:solidFill>
                <a:latin typeface="Century" panose="02040604050505020304" pitchFamily="18" charset="0"/>
              </a:rPr>
              <a:t>gyerekek testi fenyítése mellett minden olyan erőszakos akció, melynek során a gyereket </a:t>
            </a:r>
            <a:endParaRPr lang="hu-HU" sz="2000" dirty="0" smtClean="0">
              <a:solidFill>
                <a:schemeClr val="bg2">
                  <a:lumMod val="50000"/>
                </a:schemeClr>
              </a:solidFill>
              <a:latin typeface="Century" panose="02040604050505020304" pitchFamily="18" charset="0"/>
            </a:endParaRPr>
          </a:p>
          <a:p>
            <a:r>
              <a:rPr lang="hu-HU" sz="2000" dirty="0" smtClean="0">
                <a:solidFill>
                  <a:schemeClr val="bg2">
                    <a:lumMod val="50000"/>
                  </a:schemeClr>
                </a:solidFill>
                <a:latin typeface="Century" panose="02040604050505020304" pitchFamily="18" charset="0"/>
              </a:rPr>
              <a:t>elnyomják, korlátozzák</a:t>
            </a:r>
            <a:r>
              <a:rPr lang="hu-HU" sz="2000" dirty="0">
                <a:solidFill>
                  <a:schemeClr val="bg2">
                    <a:lumMod val="50000"/>
                  </a:schemeClr>
                </a:solidFill>
                <a:latin typeface="Century" panose="02040604050505020304" pitchFamily="18" charset="0"/>
              </a:rPr>
              <a:t>, a gyermek gondozását, felügyeletét elhanyagolják, vagy a </a:t>
            </a:r>
            <a:r>
              <a:rPr lang="hu-HU" sz="2000" dirty="0" smtClean="0">
                <a:solidFill>
                  <a:schemeClr val="bg2">
                    <a:lumMod val="50000"/>
                  </a:schemeClr>
                </a:solidFill>
                <a:latin typeface="Century" panose="02040604050505020304" pitchFamily="18" charset="0"/>
              </a:rPr>
              <a:t>gyermek</a:t>
            </a:r>
          </a:p>
          <a:p>
            <a:r>
              <a:rPr lang="hu-HU" sz="2000" dirty="0" smtClean="0">
                <a:solidFill>
                  <a:schemeClr val="bg2">
                    <a:lumMod val="50000"/>
                  </a:schemeClr>
                </a:solidFill>
                <a:latin typeface="Century" panose="02040604050505020304" pitchFamily="18" charset="0"/>
              </a:rPr>
              <a:t>érzelmi</a:t>
            </a:r>
            <a:r>
              <a:rPr lang="hu-HU" sz="2000" dirty="0">
                <a:solidFill>
                  <a:schemeClr val="bg2">
                    <a:lumMod val="50000"/>
                  </a:schemeClr>
                </a:solidFill>
                <a:latin typeface="Century" panose="02040604050505020304" pitchFamily="18" charset="0"/>
              </a:rPr>
              <a:t>, erkölcsi </a:t>
            </a:r>
            <a:r>
              <a:rPr lang="hu-HU" sz="2000" dirty="0" smtClean="0">
                <a:solidFill>
                  <a:schemeClr val="bg2">
                    <a:lumMod val="50000"/>
                  </a:schemeClr>
                </a:solidFill>
                <a:latin typeface="Century" panose="02040604050505020304" pitchFamily="18" charset="0"/>
              </a:rPr>
              <a:t>fejlődését </a:t>
            </a:r>
            <a:r>
              <a:rPr lang="hu-HU" sz="2000" dirty="0">
                <a:solidFill>
                  <a:schemeClr val="bg2">
                    <a:lumMod val="50000"/>
                  </a:schemeClr>
                </a:solidFill>
                <a:latin typeface="Century" panose="02040604050505020304" pitchFamily="18" charset="0"/>
              </a:rPr>
              <a:t>veszélyeztetik</a:t>
            </a:r>
            <a:r>
              <a:rPr lang="hu-HU" sz="2000" dirty="0" smtClean="0">
                <a:solidFill>
                  <a:schemeClr val="bg2">
                    <a:lumMod val="50000"/>
                  </a:schemeClr>
                </a:solidFill>
                <a:latin typeface="Century" panose="02040604050505020304" pitchFamily="18" charset="0"/>
              </a:rPr>
              <a:t>.</a:t>
            </a:r>
          </a:p>
          <a:p>
            <a:r>
              <a:rPr lang="hu-HU" sz="2000" dirty="0" smtClean="0">
                <a:solidFill>
                  <a:schemeClr val="bg2">
                    <a:lumMod val="50000"/>
                  </a:schemeClr>
                </a:solidFill>
                <a:latin typeface="Century" panose="02040604050505020304" pitchFamily="18" charset="0"/>
              </a:rPr>
              <a:t>            gyermekbántalmazás </a:t>
            </a:r>
            <a:r>
              <a:rPr lang="hu-HU" sz="2800" b="1" dirty="0" smtClean="0">
                <a:solidFill>
                  <a:schemeClr val="bg2">
                    <a:lumMod val="50000"/>
                  </a:schemeClr>
                </a:solidFill>
                <a:effectLst>
                  <a:outerShdw blurRad="38100" dist="38100" dir="2700000" algn="tl">
                    <a:srgbClr val="000000">
                      <a:alpha val="43137"/>
                    </a:srgbClr>
                  </a:outerShdw>
                </a:effectLst>
                <a:latin typeface="Century" panose="02040604050505020304" pitchFamily="18" charset="0"/>
                <a:sym typeface="Symbol" panose="05050102010706020507" pitchFamily="18" charset="2"/>
              </a:rPr>
              <a:t> </a:t>
            </a:r>
            <a:r>
              <a:rPr lang="hu-HU" sz="2000" dirty="0" smtClean="0">
                <a:solidFill>
                  <a:schemeClr val="bg2">
                    <a:lumMod val="50000"/>
                  </a:schemeClr>
                </a:solidFill>
                <a:latin typeface="Century" panose="02040604050505020304" pitchFamily="18" charset="0"/>
              </a:rPr>
              <a:t>kiskorú veszélyeztetése </a:t>
            </a:r>
            <a:endParaRPr lang="hu-HU" sz="2400" dirty="0">
              <a:solidFill>
                <a:schemeClr val="accent6">
                  <a:lumMod val="75000"/>
                </a:schemeClr>
              </a:solidFill>
              <a:effectLst>
                <a:outerShdw blurRad="38100" dist="38100" dir="2700000" algn="tl">
                  <a:srgbClr val="000000">
                    <a:alpha val="43137"/>
                  </a:srgbClr>
                </a:outerShdw>
              </a:effectLst>
              <a:latin typeface="Century" panose="02040604050505020304" pitchFamily="18" charset="0"/>
            </a:endParaRPr>
          </a:p>
        </p:txBody>
      </p:sp>
      <p:sp>
        <p:nvSpPr>
          <p:cNvPr id="8" name="Szövegdoboz 7"/>
          <p:cNvSpPr txBox="1"/>
          <p:nvPr/>
        </p:nvSpPr>
        <p:spPr>
          <a:xfrm>
            <a:off x="2033611" y="4649689"/>
            <a:ext cx="4605866" cy="2492990"/>
          </a:xfrm>
          <a:prstGeom prst="rect">
            <a:avLst/>
          </a:prstGeom>
          <a:noFill/>
        </p:spPr>
        <p:txBody>
          <a:bodyPr wrap="square" rtlCol="0">
            <a:spAutoFit/>
          </a:bodyPr>
          <a:lstStyle/>
          <a:p>
            <a:pPr algn="just"/>
            <a:r>
              <a:rPr lang="hu-HU" sz="2400" dirty="0" smtClean="0">
                <a:solidFill>
                  <a:schemeClr val="accent6">
                    <a:lumMod val="75000"/>
                  </a:schemeClr>
                </a:solidFill>
                <a:latin typeface="Century" panose="02040604050505020304" pitchFamily="18" charset="0"/>
              </a:rPr>
              <a:t>               </a:t>
            </a:r>
            <a:r>
              <a:rPr lang="hu-HU" sz="2400" b="1" dirty="0" smtClean="0">
                <a:solidFill>
                  <a:schemeClr val="accent6">
                    <a:lumMod val="40000"/>
                    <a:lumOff val="60000"/>
                  </a:schemeClr>
                </a:solidFill>
                <a:latin typeface="Century" panose="02040604050505020304" pitchFamily="18" charset="0"/>
              </a:rPr>
              <a:t>Formái:</a:t>
            </a:r>
          </a:p>
          <a:p>
            <a:pPr marL="342900" lvl="0" indent="-342900" algn="just">
              <a:buFont typeface="Arial" panose="020B0604020202020204" pitchFamily="34" charset="0"/>
              <a:buChar char="•"/>
            </a:pPr>
            <a:r>
              <a:rPr lang="hu-HU" sz="2400" dirty="0" smtClean="0">
                <a:solidFill>
                  <a:schemeClr val="accent6">
                    <a:lumMod val="40000"/>
                    <a:lumOff val="60000"/>
                  </a:schemeClr>
                </a:solidFill>
                <a:latin typeface="Century" panose="02040604050505020304" pitchFamily="18" charset="0"/>
              </a:rPr>
              <a:t>Fizikai </a:t>
            </a:r>
            <a:r>
              <a:rPr lang="hu-HU" sz="2400" dirty="0">
                <a:solidFill>
                  <a:schemeClr val="accent6">
                    <a:lumMod val="40000"/>
                    <a:lumOff val="60000"/>
                  </a:schemeClr>
                </a:solidFill>
                <a:latin typeface="Century" panose="02040604050505020304" pitchFamily="18" charset="0"/>
              </a:rPr>
              <a:t>bántalmazás                                             </a:t>
            </a:r>
          </a:p>
          <a:p>
            <a:pPr marL="342900" lvl="0" indent="-342900" algn="just">
              <a:buFont typeface="Arial" panose="020B0604020202020204" pitchFamily="34" charset="0"/>
              <a:buChar char="•"/>
            </a:pPr>
            <a:r>
              <a:rPr lang="hu-HU" sz="2400" dirty="0" smtClean="0">
                <a:solidFill>
                  <a:schemeClr val="accent6">
                    <a:lumMod val="40000"/>
                    <a:lumOff val="60000"/>
                  </a:schemeClr>
                </a:solidFill>
                <a:latin typeface="Century" panose="02040604050505020304" pitchFamily="18" charset="0"/>
              </a:rPr>
              <a:t>Lelki, érzelmi bántalmazás</a:t>
            </a:r>
            <a:endParaRPr lang="hu-HU" sz="2400" dirty="0">
              <a:solidFill>
                <a:schemeClr val="accent6">
                  <a:lumMod val="40000"/>
                  <a:lumOff val="60000"/>
                </a:schemeClr>
              </a:solidFill>
              <a:latin typeface="Century" panose="02040604050505020304" pitchFamily="18" charset="0"/>
            </a:endParaRPr>
          </a:p>
          <a:p>
            <a:pPr marL="342900" lvl="0" indent="-342900" algn="just">
              <a:buFont typeface="Arial" panose="020B0604020202020204" pitchFamily="34" charset="0"/>
              <a:buChar char="•"/>
            </a:pPr>
            <a:r>
              <a:rPr lang="hu-HU" sz="2400" dirty="0">
                <a:solidFill>
                  <a:schemeClr val="accent6">
                    <a:lumMod val="40000"/>
                    <a:lumOff val="60000"/>
                  </a:schemeClr>
                </a:solidFill>
                <a:latin typeface="Century" panose="02040604050505020304" pitchFamily="18" charset="0"/>
              </a:rPr>
              <a:t>Elhanyagolás</a:t>
            </a:r>
          </a:p>
          <a:p>
            <a:pPr marL="342900" lvl="0" indent="-342900" algn="just">
              <a:buFont typeface="Arial" panose="020B0604020202020204" pitchFamily="34" charset="0"/>
              <a:buChar char="•"/>
            </a:pPr>
            <a:r>
              <a:rPr lang="hu-HU" sz="2400" dirty="0">
                <a:solidFill>
                  <a:schemeClr val="accent6">
                    <a:lumMod val="40000"/>
                    <a:lumOff val="60000"/>
                  </a:schemeClr>
                </a:solidFill>
                <a:latin typeface="Century" panose="02040604050505020304" pitchFamily="18" charset="0"/>
              </a:rPr>
              <a:t>Szexuális bántalmazás</a:t>
            </a:r>
          </a:p>
          <a:p>
            <a:endParaRPr lang="hu-HU" dirty="0" smtClean="0"/>
          </a:p>
          <a:p>
            <a:endParaRPr lang="hu-HU" dirty="0"/>
          </a:p>
        </p:txBody>
      </p:sp>
      <p:sp>
        <p:nvSpPr>
          <p:cNvPr id="10" name="Jobbra nyíl 9"/>
          <p:cNvSpPr/>
          <p:nvPr/>
        </p:nvSpPr>
        <p:spPr>
          <a:xfrm>
            <a:off x="540913" y="4399077"/>
            <a:ext cx="583179" cy="206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p:cNvSpPr txBox="1"/>
          <p:nvPr/>
        </p:nvSpPr>
        <p:spPr>
          <a:xfrm>
            <a:off x="1251404" y="1544512"/>
            <a:ext cx="9427335" cy="1077218"/>
          </a:xfrm>
          <a:prstGeom prst="rect">
            <a:avLst/>
          </a:prstGeom>
          <a:noFill/>
        </p:spPr>
        <p:txBody>
          <a:bodyPr wrap="square" rtlCol="0">
            <a:spAutoFit/>
          </a:bodyPr>
          <a:lstStyle/>
          <a:p>
            <a:r>
              <a:rPr lang="hu-HU" sz="1600" b="1" i="1" dirty="0" smtClean="0">
                <a:effectLst>
                  <a:outerShdw blurRad="38100" dist="38100" dir="2700000" algn="tl">
                    <a:srgbClr val="000000">
                      <a:alpha val="43137"/>
                    </a:srgbClr>
                  </a:outerShdw>
                </a:effectLst>
              </a:rPr>
              <a:t>„Nincs egyetlen ok, ami megmagyarázná, hogy az egyik ember miért válik erőszakossá, bántalmazóvá, míg egy másik személy nem. Az erőszaknak összetett okai vannak, szerteágazó gyökerekkel-biológiai, társadalmi, kulturális, gazdasági, érzelmi és politikai.”</a:t>
            </a:r>
          </a:p>
          <a:p>
            <a:r>
              <a:rPr lang="hu-HU" sz="1600" dirty="0"/>
              <a:t> </a:t>
            </a:r>
            <a:r>
              <a:rPr lang="hu-HU" sz="1600" dirty="0" smtClean="0"/>
              <a:t>                                                                                                     </a:t>
            </a:r>
            <a:r>
              <a:rPr lang="hu-HU" sz="1200" dirty="0" smtClean="0"/>
              <a:t>WHO World </a:t>
            </a:r>
            <a:r>
              <a:rPr lang="hu-HU" sz="1200" dirty="0" err="1" smtClean="0"/>
              <a:t>Report</a:t>
            </a:r>
            <a:r>
              <a:rPr lang="hu-HU" sz="1200" dirty="0" smtClean="0"/>
              <a:t> </a:t>
            </a:r>
            <a:r>
              <a:rPr lang="hu-HU" sz="1200" dirty="0" err="1" smtClean="0"/>
              <a:t>On</a:t>
            </a:r>
            <a:r>
              <a:rPr lang="hu-HU" sz="1200" dirty="0" smtClean="0"/>
              <a:t> </a:t>
            </a:r>
            <a:r>
              <a:rPr lang="hu-HU" sz="1200" dirty="0" err="1" smtClean="0"/>
              <a:t>Violence</a:t>
            </a:r>
            <a:r>
              <a:rPr lang="hu-HU" sz="1200" dirty="0" smtClean="0"/>
              <a:t> and Healt,2002)</a:t>
            </a:r>
            <a:endParaRPr lang="hu-HU" sz="1200" dirty="0"/>
          </a:p>
        </p:txBody>
      </p:sp>
      <p:sp>
        <p:nvSpPr>
          <p:cNvPr id="11" name="Téglalap 10"/>
          <p:cNvSpPr/>
          <p:nvPr/>
        </p:nvSpPr>
        <p:spPr>
          <a:xfrm>
            <a:off x="7684419" y="6469304"/>
            <a:ext cx="4507581" cy="388696"/>
          </a:xfrm>
          <a:prstGeom prst="rect">
            <a:avLst/>
          </a:prstGeom>
        </p:spPr>
        <p:txBody>
          <a:bodyPr wrap="none">
            <a:spAutoFit/>
          </a:bodyPr>
          <a:lstStyle/>
          <a:p>
            <a:pPr>
              <a:lnSpc>
                <a:spcPct val="107000"/>
              </a:lnSpc>
              <a:spcAft>
                <a:spcPts val="800"/>
              </a:spcAft>
            </a:pPr>
            <a:r>
              <a:rPr lang="hu-HU" u="sng" dirty="0">
                <a:latin typeface="Calibri" panose="020F0502020204030204" pitchFamily="34" charset="0"/>
                <a:ea typeface="Calibri" panose="020F0502020204030204" pitchFamily="34" charset="0"/>
                <a:cs typeface="Times New Roman" panose="02020603050405020304" pitchFamily="18" charset="0"/>
                <a:hlinkClick r:id="rId3"/>
              </a:rPr>
              <a:t>http://www.soskrizis.hu/kapcsolati-eroszak-2/</a:t>
            </a:r>
            <a:endParaRPr lang="hu-H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1372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6503831" y="815328"/>
            <a:ext cx="5151550" cy="1569660"/>
          </a:xfrm>
          <a:prstGeom prst="rect">
            <a:avLst/>
          </a:prstGeom>
        </p:spPr>
        <p:txBody>
          <a:bodyPr wrap="square">
            <a:spAutoFit/>
          </a:bodyPr>
          <a:lstStyle/>
          <a:p>
            <a:r>
              <a:rPr lang="hu-HU" sz="1600" b="1" dirty="0" smtClean="0">
                <a:solidFill>
                  <a:schemeClr val="bg1"/>
                </a:solidFill>
                <a:effectLst>
                  <a:outerShdw blurRad="38100" dist="38100" dir="2700000" algn="tl">
                    <a:srgbClr val="000000">
                      <a:alpha val="43137"/>
                    </a:srgbClr>
                  </a:outerShdw>
                </a:effectLst>
              </a:rPr>
              <a:t>„</a:t>
            </a:r>
            <a:r>
              <a:rPr lang="hu-HU" sz="1600" b="1" dirty="0">
                <a:solidFill>
                  <a:schemeClr val="bg1"/>
                </a:solidFill>
                <a:effectLst>
                  <a:outerShdw blurRad="38100" dist="38100" dir="2700000" algn="tl">
                    <a:srgbClr val="000000">
                      <a:alpha val="43137"/>
                    </a:srgbClr>
                  </a:outerShdw>
                </a:effectLst>
              </a:rPr>
              <a:t>A NAGY 26” </a:t>
            </a:r>
            <a:r>
              <a:rPr lang="hu-HU" sz="1600" dirty="0">
                <a:solidFill>
                  <a:schemeClr val="bg1"/>
                </a:solidFill>
              </a:rPr>
              <a:t>(</a:t>
            </a:r>
            <a:r>
              <a:rPr lang="hu-HU" sz="1600" dirty="0" err="1">
                <a:solidFill>
                  <a:schemeClr val="bg1"/>
                </a:solidFill>
              </a:rPr>
              <a:t>Duluth</a:t>
            </a:r>
            <a:r>
              <a:rPr lang="hu-HU" sz="1600" dirty="0">
                <a:solidFill>
                  <a:schemeClr val="bg1"/>
                </a:solidFill>
              </a:rPr>
              <a:t>, Minnesota</a:t>
            </a:r>
            <a:r>
              <a:rPr lang="hu-HU" sz="1600" dirty="0" smtClean="0">
                <a:solidFill>
                  <a:schemeClr val="bg1"/>
                </a:solidFill>
              </a:rPr>
              <a:t>): az </a:t>
            </a:r>
            <a:r>
              <a:rPr lang="hu-HU" sz="1600" dirty="0">
                <a:solidFill>
                  <a:schemeClr val="bg1"/>
                </a:solidFill>
              </a:rPr>
              <a:t>Egyesült Államokban a Családon Belüli Bántalmazás Elleni Program (</a:t>
            </a:r>
            <a:r>
              <a:rPr lang="hu-HU" sz="1600" dirty="0" err="1">
                <a:solidFill>
                  <a:schemeClr val="bg1"/>
                </a:solidFill>
              </a:rPr>
              <a:t>Domestic</a:t>
            </a:r>
            <a:r>
              <a:rPr lang="hu-HU" sz="1600" dirty="0">
                <a:solidFill>
                  <a:schemeClr val="bg1"/>
                </a:solidFill>
              </a:rPr>
              <a:t> </a:t>
            </a:r>
            <a:r>
              <a:rPr lang="hu-HU" sz="1600" dirty="0" err="1">
                <a:solidFill>
                  <a:schemeClr val="bg1"/>
                </a:solidFill>
              </a:rPr>
              <a:t>Abuse</a:t>
            </a:r>
            <a:r>
              <a:rPr lang="hu-HU" sz="1600" dirty="0">
                <a:solidFill>
                  <a:schemeClr val="bg1"/>
                </a:solidFill>
              </a:rPr>
              <a:t> </a:t>
            </a:r>
            <a:r>
              <a:rPr lang="hu-HU" sz="1600" dirty="0" err="1">
                <a:solidFill>
                  <a:schemeClr val="bg1"/>
                </a:solidFill>
              </a:rPr>
              <a:t>Intervention</a:t>
            </a:r>
            <a:r>
              <a:rPr lang="hu-HU" sz="1600" dirty="0">
                <a:solidFill>
                  <a:schemeClr val="bg1"/>
                </a:solidFill>
              </a:rPr>
              <a:t> Program - DAIP) keretei között 26, az elkövető veszélyességét felmérő kérdést dolgoztak ki: </a:t>
            </a:r>
            <a:endParaRPr lang="hu-HU" sz="1600" dirty="0" smtClean="0">
              <a:solidFill>
                <a:schemeClr val="bg1"/>
              </a:solidFill>
            </a:endParaRPr>
          </a:p>
          <a:p>
            <a:endParaRPr lang="hu-HU" sz="1600" dirty="0" smtClean="0">
              <a:solidFill>
                <a:schemeClr val="bg1"/>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03" y="1084803"/>
            <a:ext cx="5491403" cy="4684932"/>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499" y="2395470"/>
            <a:ext cx="4929422" cy="4050405"/>
          </a:xfrm>
          <a:prstGeom prst="rect">
            <a:avLst/>
          </a:prstGeom>
        </p:spPr>
      </p:pic>
      <p:sp>
        <p:nvSpPr>
          <p:cNvPr id="6" name="Téglalap 5"/>
          <p:cNvSpPr/>
          <p:nvPr/>
        </p:nvSpPr>
        <p:spPr>
          <a:xfrm>
            <a:off x="2236809" y="168997"/>
            <a:ext cx="7162799" cy="646331"/>
          </a:xfrm>
          <a:prstGeom prst="rect">
            <a:avLst/>
          </a:prstGeom>
        </p:spPr>
        <p:txBody>
          <a:bodyPr wrap="square">
            <a:spAutoFit/>
          </a:bodyPr>
          <a:lstStyle/>
          <a:p>
            <a:pPr algn="ctr"/>
            <a:r>
              <a:rPr lang="hu-HU" sz="3600" b="1" dirty="0" smtClean="0">
                <a:solidFill>
                  <a:schemeClr val="accent6">
                    <a:lumMod val="75000"/>
                  </a:schemeClr>
                </a:solidFill>
                <a:latin typeface="Century" panose="02040604050505020304" pitchFamily="18" charset="0"/>
              </a:rPr>
              <a:t>Veszélyeztetettség felmérése </a:t>
            </a:r>
            <a:endParaRPr lang="hu-HU" sz="3600" b="1" dirty="0">
              <a:solidFill>
                <a:schemeClr val="accent6">
                  <a:lumMod val="75000"/>
                </a:schemeClr>
              </a:solidFill>
              <a:latin typeface="Century" panose="02040604050505020304" pitchFamily="18" charset="0"/>
            </a:endParaRPr>
          </a:p>
        </p:txBody>
      </p:sp>
    </p:spTree>
    <p:extLst>
      <p:ext uri="{BB962C8B-B14F-4D97-AF65-F5344CB8AC3E}">
        <p14:creationId xmlns:p14="http://schemas.microsoft.com/office/powerpoint/2010/main" val="26665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Szele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1058</TotalTime>
  <Words>1166</Words>
  <Application>Microsoft Office PowerPoint</Application>
  <PresentationFormat>Szélesvásznú</PresentationFormat>
  <Paragraphs>145</Paragraphs>
  <Slides>10</Slides>
  <Notes>0</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10</vt:i4>
      </vt:variant>
    </vt:vector>
  </HeadingPairs>
  <TitlesOfParts>
    <vt:vector size="20" baseType="lpstr">
      <vt:lpstr>Arial</vt:lpstr>
      <vt:lpstr>Calibri</vt:lpstr>
      <vt:lpstr>Century</vt:lpstr>
      <vt:lpstr>Century Gothic</vt:lpstr>
      <vt:lpstr>Comic Sans MS</vt:lpstr>
      <vt:lpstr>Symbol</vt:lpstr>
      <vt:lpstr>Times New Roman</vt:lpstr>
      <vt:lpstr>Wingdings</vt:lpstr>
      <vt:lpstr>Wingdings 3</vt:lpstr>
      <vt:lpstr>Szelet</vt:lpstr>
      <vt:lpstr>Hozzátartozók közötti erőszak</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Hozzátartozók közötti erőszak</dc:title>
  <dc:creator>Szabó Csilla</dc:creator>
  <cp:lastModifiedBy>Szabó Csilla</cp:lastModifiedBy>
  <cp:revision>56</cp:revision>
  <dcterms:created xsi:type="dcterms:W3CDTF">2022-03-02T13:13:20Z</dcterms:created>
  <dcterms:modified xsi:type="dcterms:W3CDTF">2025-03-07T08:45:05Z</dcterms:modified>
</cp:coreProperties>
</file>